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tags/tag1.xml" ContentType="application/vnd.openxmlformats-officedocument.presentationml.tags+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tags/tag2.xml" ContentType="application/vnd.openxmlformats-officedocument.presentationml.tags+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tags/tag3.xml" ContentType="application/vnd.openxmlformats-officedocument.presentationml.tags+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notesMasterIdLst>
    <p:notesMasterId r:id="rId127"/>
  </p:notesMasterIdLst>
  <p:sldIdLst>
    <p:sldId id="462" r:id="rId2"/>
    <p:sldId id="430" r:id="rId3"/>
    <p:sldId id="431" r:id="rId4"/>
    <p:sldId id="293" r:id="rId5"/>
    <p:sldId id="294" r:id="rId6"/>
    <p:sldId id="295" r:id="rId7"/>
    <p:sldId id="432" r:id="rId8"/>
    <p:sldId id="297" r:id="rId9"/>
    <p:sldId id="298" r:id="rId10"/>
    <p:sldId id="300" r:id="rId11"/>
    <p:sldId id="433" r:id="rId12"/>
    <p:sldId id="301" r:id="rId13"/>
    <p:sldId id="404" r:id="rId14"/>
    <p:sldId id="305" r:id="rId15"/>
    <p:sldId id="455" r:id="rId16"/>
    <p:sldId id="456" r:id="rId17"/>
    <p:sldId id="306" r:id="rId18"/>
    <p:sldId id="307" r:id="rId19"/>
    <p:sldId id="308" r:id="rId20"/>
    <p:sldId id="309" r:id="rId21"/>
    <p:sldId id="310" r:id="rId22"/>
    <p:sldId id="311" r:id="rId23"/>
    <p:sldId id="313" r:id="rId24"/>
    <p:sldId id="435" r:id="rId25"/>
    <p:sldId id="409" r:id="rId26"/>
    <p:sldId id="436" r:id="rId27"/>
    <p:sldId id="437" r:id="rId28"/>
    <p:sldId id="312" r:id="rId29"/>
    <p:sldId id="315" r:id="rId30"/>
    <p:sldId id="410" r:id="rId31"/>
    <p:sldId id="318" r:id="rId32"/>
    <p:sldId id="317" r:id="rId33"/>
    <p:sldId id="319" r:id="rId34"/>
    <p:sldId id="411" r:id="rId35"/>
    <p:sldId id="324" r:id="rId36"/>
    <p:sldId id="320" r:id="rId37"/>
    <p:sldId id="321" r:id="rId38"/>
    <p:sldId id="322" r:id="rId39"/>
    <p:sldId id="323" r:id="rId40"/>
    <p:sldId id="438" r:id="rId41"/>
    <p:sldId id="412" r:id="rId42"/>
    <p:sldId id="326" r:id="rId43"/>
    <p:sldId id="328" r:id="rId44"/>
    <p:sldId id="329" r:id="rId45"/>
    <p:sldId id="331" r:id="rId46"/>
    <p:sldId id="439" r:id="rId47"/>
    <p:sldId id="413" r:id="rId48"/>
    <p:sldId id="332" r:id="rId49"/>
    <p:sldId id="327" r:id="rId50"/>
    <p:sldId id="334" r:id="rId51"/>
    <p:sldId id="347" r:id="rId52"/>
    <p:sldId id="441" r:id="rId53"/>
    <p:sldId id="440" r:id="rId54"/>
    <p:sldId id="348" r:id="rId55"/>
    <p:sldId id="365" r:id="rId56"/>
    <p:sldId id="366" r:id="rId57"/>
    <p:sldId id="360" r:id="rId58"/>
    <p:sldId id="357" r:id="rId59"/>
    <p:sldId id="351" r:id="rId60"/>
    <p:sldId id="354" r:id="rId61"/>
    <p:sldId id="355" r:id="rId62"/>
    <p:sldId id="356" r:id="rId63"/>
    <p:sldId id="414" r:id="rId64"/>
    <p:sldId id="333" r:id="rId65"/>
    <p:sldId id="367" r:id="rId66"/>
    <p:sldId id="369" r:id="rId67"/>
    <p:sldId id="371" r:id="rId68"/>
    <p:sldId id="370" r:id="rId69"/>
    <p:sldId id="442" r:id="rId70"/>
    <p:sldId id="373" r:id="rId71"/>
    <p:sldId id="405" r:id="rId72"/>
    <p:sldId id="375" r:id="rId73"/>
    <p:sldId id="429" r:id="rId74"/>
    <p:sldId id="416" r:id="rId75"/>
    <p:sldId id="415" r:id="rId76"/>
    <p:sldId id="418" r:id="rId77"/>
    <p:sldId id="376" r:id="rId78"/>
    <p:sldId id="417" r:id="rId79"/>
    <p:sldId id="380" r:id="rId80"/>
    <p:sldId id="446" r:id="rId81"/>
    <p:sldId id="381" r:id="rId82"/>
    <p:sldId id="447" r:id="rId83"/>
    <p:sldId id="445" r:id="rId84"/>
    <p:sldId id="444" r:id="rId85"/>
    <p:sldId id="443" r:id="rId86"/>
    <p:sldId id="378" r:id="rId87"/>
    <p:sldId id="406" r:id="rId88"/>
    <p:sldId id="463" r:id="rId89"/>
    <p:sldId id="426" r:id="rId90"/>
    <p:sldId id="383" r:id="rId91"/>
    <p:sldId id="419" r:id="rId92"/>
    <p:sldId id="384" r:id="rId93"/>
    <p:sldId id="385" r:id="rId94"/>
    <p:sldId id="387" r:id="rId95"/>
    <p:sldId id="450" r:id="rId96"/>
    <p:sldId id="449" r:id="rId97"/>
    <p:sldId id="461" r:id="rId98"/>
    <p:sldId id="459" r:id="rId99"/>
    <p:sldId id="460" r:id="rId100"/>
    <p:sldId id="448" r:id="rId101"/>
    <p:sldId id="388" r:id="rId102"/>
    <p:sldId id="386" r:id="rId103"/>
    <p:sldId id="390" r:id="rId104"/>
    <p:sldId id="407" r:id="rId105"/>
    <p:sldId id="392" r:id="rId106"/>
    <p:sldId id="389" r:id="rId107"/>
    <p:sldId id="452" r:id="rId108"/>
    <p:sldId id="420" r:id="rId109"/>
    <p:sldId id="396" r:id="rId110"/>
    <p:sldId id="453" r:id="rId111"/>
    <p:sldId id="397" r:id="rId112"/>
    <p:sldId id="457" r:id="rId113"/>
    <p:sldId id="458" r:id="rId114"/>
    <p:sldId id="421" r:id="rId115"/>
    <p:sldId id="422" r:id="rId116"/>
    <p:sldId id="399" r:id="rId117"/>
    <p:sldId id="454" r:id="rId118"/>
    <p:sldId id="423" r:id="rId119"/>
    <p:sldId id="398" r:id="rId120"/>
    <p:sldId id="400" r:id="rId121"/>
    <p:sldId id="402" r:id="rId122"/>
    <p:sldId id="424" r:id="rId123"/>
    <p:sldId id="425" r:id="rId124"/>
    <p:sldId id="403" r:id="rId125"/>
    <p:sldId id="408" r:id="rId12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E0000"/>
    <a:srgbClr val="FEFFFF"/>
    <a:srgbClr val="FEFF00"/>
    <a:srgbClr val="010000"/>
    <a:srgbClr val="FFFFFF"/>
    <a:srgbClr val="000000"/>
    <a:srgbClr val="CC00CC"/>
    <a:srgbClr val="08080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544F9C3-0510-4A5A-B12B-1C2D34667CF1}" v="33" dt="2020-08-31T23:53:05.75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010" autoAdjust="0"/>
    <p:restoredTop sz="74618" autoAdjust="0"/>
  </p:normalViewPr>
  <p:slideViewPr>
    <p:cSldViewPr snapToGrid="0" snapToObjects="1">
      <p:cViewPr varScale="1">
        <p:scale>
          <a:sx n="81" d="100"/>
          <a:sy n="81" d="100"/>
        </p:scale>
        <p:origin x="2268" y="8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17382"/>
    </p:cViewPr>
  </p:sorterViewPr>
  <p:notesViewPr>
    <p:cSldViewPr snapToGrid="0" snapToObjects="1">
      <p:cViewPr>
        <p:scale>
          <a:sx n="100" d="100"/>
          <a:sy n="100" d="100"/>
        </p:scale>
        <p:origin x="2112" y="-84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microsoft.com/office/2015/10/relationships/revisionInfo" Target="revisionInfo.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presProps" Target="presProps.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13" Type="http://schemas.openxmlformats.org/officeDocument/2006/relationships/slide" Target="slides/slide112.xml"/><Relationship Id="rId118" Type="http://schemas.openxmlformats.org/officeDocument/2006/relationships/slide" Target="slides/slide117.xml"/><Relationship Id="rId126" Type="http://schemas.openxmlformats.org/officeDocument/2006/relationships/slide" Target="slides/slide125.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slide" Target="slides/slide115.xml"/><Relationship Id="rId124" Type="http://schemas.openxmlformats.org/officeDocument/2006/relationships/slide" Target="slides/slide123.xml"/><Relationship Id="rId129"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32"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notesMaster" Target="notesMasters/notesMaster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3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tableStyles" Target="tableStyles.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ethany Bolen" userId="8e338a04f9f07398" providerId="LiveId" clId="{B544F9C3-0510-4A5A-B12B-1C2D34667CF1}"/>
    <pc:docChg chg="undo custSel modSld">
      <pc:chgData name="Bethany Bolen" userId="8e338a04f9f07398" providerId="LiveId" clId="{B544F9C3-0510-4A5A-B12B-1C2D34667CF1}" dt="2020-08-31T23:53:05.752" v="166" actId="478"/>
      <pc:docMkLst>
        <pc:docMk/>
      </pc:docMkLst>
      <pc:sldChg chg="addSp delSp modSp mod">
        <pc:chgData name="Bethany Bolen" userId="8e338a04f9f07398" providerId="LiveId" clId="{B544F9C3-0510-4A5A-B12B-1C2D34667CF1}" dt="2020-08-31T23:47:09.895" v="23" actId="478"/>
        <pc:sldMkLst>
          <pc:docMk/>
          <pc:sldMk cId="2906564503" sldId="324"/>
        </pc:sldMkLst>
        <pc:picChg chg="add mod ord">
          <ac:chgData name="Bethany Bolen" userId="8e338a04f9f07398" providerId="LiveId" clId="{B544F9C3-0510-4A5A-B12B-1C2D34667CF1}" dt="2020-08-31T23:47:08.864" v="22" actId="167"/>
          <ac:picMkLst>
            <pc:docMk/>
            <pc:sldMk cId="2906564503" sldId="324"/>
            <ac:picMk id="6" creationId="{02B36DC9-E559-49B3-948A-0C604E65FFC7}"/>
          </ac:picMkLst>
        </pc:picChg>
        <pc:picChg chg="del">
          <ac:chgData name="Bethany Bolen" userId="8e338a04f9f07398" providerId="LiveId" clId="{B544F9C3-0510-4A5A-B12B-1C2D34667CF1}" dt="2020-08-31T23:47:09.895" v="23" actId="478"/>
          <ac:picMkLst>
            <pc:docMk/>
            <pc:sldMk cId="2906564503" sldId="324"/>
            <ac:picMk id="7170" creationId="{00000000-0000-0000-0000-000000000000}"/>
          </ac:picMkLst>
        </pc:picChg>
      </pc:sldChg>
      <pc:sldChg chg="addSp delSp modSp mod">
        <pc:chgData name="Bethany Bolen" userId="8e338a04f9f07398" providerId="LiveId" clId="{B544F9C3-0510-4A5A-B12B-1C2D34667CF1}" dt="2020-08-31T23:47:18.406" v="28" actId="478"/>
        <pc:sldMkLst>
          <pc:docMk/>
          <pc:sldMk cId="3433765170" sldId="328"/>
        </pc:sldMkLst>
        <pc:picChg chg="add mod ord">
          <ac:chgData name="Bethany Bolen" userId="8e338a04f9f07398" providerId="LiveId" clId="{B544F9C3-0510-4A5A-B12B-1C2D34667CF1}" dt="2020-08-31T23:47:17.184" v="27" actId="167"/>
          <ac:picMkLst>
            <pc:docMk/>
            <pc:sldMk cId="3433765170" sldId="328"/>
            <ac:picMk id="3" creationId="{8E8C7074-3268-4B46-A3E7-B6F6C75CAE23}"/>
          </ac:picMkLst>
        </pc:picChg>
        <pc:picChg chg="del">
          <ac:chgData name="Bethany Bolen" userId="8e338a04f9f07398" providerId="LiveId" clId="{B544F9C3-0510-4A5A-B12B-1C2D34667CF1}" dt="2020-08-31T23:47:18.406" v="28" actId="478"/>
          <ac:picMkLst>
            <pc:docMk/>
            <pc:sldMk cId="3433765170" sldId="328"/>
            <ac:picMk id="1026" creationId="{00000000-0000-0000-0000-000000000000}"/>
          </ac:picMkLst>
        </pc:picChg>
      </pc:sldChg>
      <pc:sldChg chg="addSp delSp modSp mod">
        <pc:chgData name="Bethany Bolen" userId="8e338a04f9f07398" providerId="LiveId" clId="{B544F9C3-0510-4A5A-B12B-1C2D34667CF1}" dt="2020-08-31T23:47:23.075" v="33"/>
        <pc:sldMkLst>
          <pc:docMk/>
          <pc:sldMk cId="3722075932" sldId="331"/>
        </pc:sldMkLst>
        <pc:picChg chg="add del mod">
          <ac:chgData name="Bethany Bolen" userId="8e338a04f9f07398" providerId="LiveId" clId="{B544F9C3-0510-4A5A-B12B-1C2D34667CF1}" dt="2020-08-31T23:47:23.075" v="33"/>
          <ac:picMkLst>
            <pc:docMk/>
            <pc:sldMk cId="3722075932" sldId="331"/>
            <ac:picMk id="6" creationId="{661D542F-4E04-493D-94F8-4664EB20CC2B}"/>
          </ac:picMkLst>
        </pc:picChg>
      </pc:sldChg>
      <pc:sldChg chg="addSp delSp modSp mod">
        <pc:chgData name="Bethany Bolen" userId="8e338a04f9f07398" providerId="LiveId" clId="{B544F9C3-0510-4A5A-B12B-1C2D34667CF1}" dt="2020-08-31T23:47:48.209" v="56" actId="732"/>
        <pc:sldMkLst>
          <pc:docMk/>
          <pc:sldMk cId="4293031975" sldId="347"/>
        </pc:sldMkLst>
        <pc:picChg chg="add mod ord modCrop">
          <ac:chgData name="Bethany Bolen" userId="8e338a04f9f07398" providerId="LiveId" clId="{B544F9C3-0510-4A5A-B12B-1C2D34667CF1}" dt="2020-08-31T23:47:48.209" v="56" actId="732"/>
          <ac:picMkLst>
            <pc:docMk/>
            <pc:sldMk cId="4293031975" sldId="347"/>
            <ac:picMk id="6" creationId="{9212FCCC-53A4-40EC-AEB9-02C13613039B}"/>
          </ac:picMkLst>
        </pc:picChg>
        <pc:picChg chg="del">
          <ac:chgData name="Bethany Bolen" userId="8e338a04f9f07398" providerId="LiveId" clId="{B544F9C3-0510-4A5A-B12B-1C2D34667CF1}" dt="2020-08-31T23:47:40.288" v="43" actId="478"/>
          <ac:picMkLst>
            <pc:docMk/>
            <pc:sldMk cId="4293031975" sldId="347"/>
            <ac:picMk id="1027" creationId="{00000000-0000-0000-0000-000000000000}"/>
          </ac:picMkLst>
        </pc:picChg>
      </pc:sldChg>
      <pc:sldChg chg="addSp delSp modSp mod">
        <pc:chgData name="Bethany Bolen" userId="8e338a04f9f07398" providerId="LiveId" clId="{B544F9C3-0510-4A5A-B12B-1C2D34667CF1}" dt="2020-08-31T23:48:01.563" v="61" actId="478"/>
        <pc:sldMkLst>
          <pc:docMk/>
          <pc:sldMk cId="638740314" sldId="357"/>
        </pc:sldMkLst>
        <pc:picChg chg="add mod ord">
          <ac:chgData name="Bethany Bolen" userId="8e338a04f9f07398" providerId="LiveId" clId="{B544F9C3-0510-4A5A-B12B-1C2D34667CF1}" dt="2020-08-31T23:48:00.048" v="60" actId="167"/>
          <ac:picMkLst>
            <pc:docMk/>
            <pc:sldMk cId="638740314" sldId="357"/>
            <ac:picMk id="6" creationId="{AA8F8A2B-3DF9-4753-8EFF-E0D894B5B224}"/>
          </ac:picMkLst>
        </pc:picChg>
        <pc:picChg chg="del">
          <ac:chgData name="Bethany Bolen" userId="8e338a04f9f07398" providerId="LiveId" clId="{B544F9C3-0510-4A5A-B12B-1C2D34667CF1}" dt="2020-08-31T23:48:01.563" v="61" actId="478"/>
          <ac:picMkLst>
            <pc:docMk/>
            <pc:sldMk cId="638740314" sldId="357"/>
            <ac:picMk id="1026" creationId="{00000000-0000-0000-0000-000000000000}"/>
          </ac:picMkLst>
        </pc:picChg>
      </pc:sldChg>
      <pc:sldChg chg="addSp delSp modSp mod">
        <pc:chgData name="Bethany Bolen" userId="8e338a04f9f07398" providerId="LiveId" clId="{B544F9C3-0510-4A5A-B12B-1C2D34667CF1}" dt="2020-08-31T23:49:02.256" v="87" actId="167"/>
        <pc:sldMkLst>
          <pc:docMk/>
          <pc:sldMk cId="2499580525" sldId="376"/>
        </pc:sldMkLst>
        <pc:picChg chg="add ord">
          <ac:chgData name="Bethany Bolen" userId="8e338a04f9f07398" providerId="LiveId" clId="{B544F9C3-0510-4A5A-B12B-1C2D34667CF1}" dt="2020-08-31T23:49:02.256" v="87" actId="167"/>
          <ac:picMkLst>
            <pc:docMk/>
            <pc:sldMk cId="2499580525" sldId="376"/>
            <ac:picMk id="5" creationId="{BBC499A1-D314-4BD8-9929-95219DA8B87D}"/>
          </ac:picMkLst>
        </pc:picChg>
        <pc:picChg chg="del mod">
          <ac:chgData name="Bethany Bolen" userId="8e338a04f9f07398" providerId="LiveId" clId="{B544F9C3-0510-4A5A-B12B-1C2D34667CF1}" dt="2020-08-31T23:48:59.257" v="85" actId="478"/>
          <ac:picMkLst>
            <pc:docMk/>
            <pc:sldMk cId="2499580525" sldId="376"/>
            <ac:picMk id="7" creationId="{00000000-0000-0000-0000-000000000000}"/>
          </ac:picMkLst>
        </pc:picChg>
      </pc:sldChg>
      <pc:sldChg chg="addSp delSp modSp mod">
        <pc:chgData name="Bethany Bolen" userId="8e338a04f9f07398" providerId="LiveId" clId="{B544F9C3-0510-4A5A-B12B-1C2D34667CF1}" dt="2020-08-31T23:51:33.047" v="129" actId="478"/>
        <pc:sldMkLst>
          <pc:docMk/>
          <pc:sldMk cId="1104907238" sldId="380"/>
        </pc:sldMkLst>
        <pc:picChg chg="add mod ord">
          <ac:chgData name="Bethany Bolen" userId="8e338a04f9f07398" providerId="LiveId" clId="{B544F9C3-0510-4A5A-B12B-1C2D34667CF1}" dt="2020-08-31T23:51:31.765" v="128" actId="167"/>
          <ac:picMkLst>
            <pc:docMk/>
            <pc:sldMk cId="1104907238" sldId="380"/>
            <ac:picMk id="6" creationId="{C3F1F93F-5F8F-4944-A491-34F7A19DD793}"/>
          </ac:picMkLst>
        </pc:picChg>
        <pc:picChg chg="del">
          <ac:chgData name="Bethany Bolen" userId="8e338a04f9f07398" providerId="LiveId" clId="{B544F9C3-0510-4A5A-B12B-1C2D34667CF1}" dt="2020-08-31T23:51:33.047" v="129" actId="478"/>
          <ac:picMkLst>
            <pc:docMk/>
            <pc:sldMk cId="1104907238" sldId="380"/>
            <ac:picMk id="4098" creationId="{00000000-0000-0000-0000-000000000000}"/>
          </ac:picMkLst>
        </pc:picChg>
      </pc:sldChg>
      <pc:sldChg chg="addSp delSp modSp mod">
        <pc:chgData name="Bethany Bolen" userId="8e338a04f9f07398" providerId="LiveId" clId="{B544F9C3-0510-4A5A-B12B-1C2D34667CF1}" dt="2020-08-31T23:51:49.669" v="137" actId="478"/>
        <pc:sldMkLst>
          <pc:docMk/>
          <pc:sldMk cId="1634088098" sldId="381"/>
        </pc:sldMkLst>
        <pc:picChg chg="add mod ord">
          <ac:chgData name="Bethany Bolen" userId="8e338a04f9f07398" providerId="LiveId" clId="{B544F9C3-0510-4A5A-B12B-1C2D34667CF1}" dt="2020-08-31T23:51:48.465" v="136" actId="167"/>
          <ac:picMkLst>
            <pc:docMk/>
            <pc:sldMk cId="1634088098" sldId="381"/>
            <ac:picMk id="6" creationId="{3181556B-2F17-4580-A49E-B8EE0231F25A}"/>
          </ac:picMkLst>
        </pc:picChg>
        <pc:picChg chg="del">
          <ac:chgData name="Bethany Bolen" userId="8e338a04f9f07398" providerId="LiveId" clId="{B544F9C3-0510-4A5A-B12B-1C2D34667CF1}" dt="2020-08-31T23:51:49.669" v="137" actId="478"/>
          <ac:picMkLst>
            <pc:docMk/>
            <pc:sldMk cId="1634088098" sldId="381"/>
            <ac:picMk id="3074" creationId="{00000000-0000-0000-0000-000000000000}"/>
          </ac:picMkLst>
        </pc:picChg>
      </pc:sldChg>
      <pc:sldChg chg="addSp delSp modSp mod">
        <pc:chgData name="Bethany Bolen" userId="8e338a04f9f07398" providerId="LiveId" clId="{B544F9C3-0510-4A5A-B12B-1C2D34667CF1}" dt="2020-08-31T23:47:01.919" v="18" actId="478"/>
        <pc:sldMkLst>
          <pc:docMk/>
          <pc:sldMk cId="3545936207" sldId="410"/>
        </pc:sldMkLst>
        <pc:picChg chg="add mod ord">
          <ac:chgData name="Bethany Bolen" userId="8e338a04f9f07398" providerId="LiveId" clId="{B544F9C3-0510-4A5A-B12B-1C2D34667CF1}" dt="2020-08-31T23:47:00.850" v="17" actId="167"/>
          <ac:picMkLst>
            <pc:docMk/>
            <pc:sldMk cId="3545936207" sldId="410"/>
            <ac:picMk id="6" creationId="{0634FA6E-B8E8-49C8-BD17-1DAC29981842}"/>
          </ac:picMkLst>
        </pc:picChg>
        <pc:picChg chg="del">
          <ac:chgData name="Bethany Bolen" userId="8e338a04f9f07398" providerId="LiveId" clId="{B544F9C3-0510-4A5A-B12B-1C2D34667CF1}" dt="2020-08-31T23:47:01.919" v="18" actId="478"/>
          <ac:picMkLst>
            <pc:docMk/>
            <pc:sldMk cId="3545936207" sldId="410"/>
            <ac:picMk id="5122" creationId="{00000000-0000-0000-0000-000000000000}"/>
          </ac:picMkLst>
        </pc:picChg>
      </pc:sldChg>
      <pc:sldChg chg="addSp delSp modSp mod">
        <pc:chgData name="Bethany Bolen" userId="8e338a04f9f07398" providerId="LiveId" clId="{B544F9C3-0510-4A5A-B12B-1C2D34667CF1}" dt="2020-08-31T23:51:13.096" v="126" actId="732"/>
        <pc:sldMkLst>
          <pc:docMk/>
          <pc:sldMk cId="3719766346" sldId="417"/>
        </pc:sldMkLst>
        <pc:picChg chg="add mod ord modCrop">
          <ac:chgData name="Bethany Bolen" userId="8e338a04f9f07398" providerId="LiveId" clId="{B544F9C3-0510-4A5A-B12B-1C2D34667CF1}" dt="2020-08-31T23:51:13.096" v="126" actId="732"/>
          <ac:picMkLst>
            <pc:docMk/>
            <pc:sldMk cId="3719766346" sldId="417"/>
            <ac:picMk id="6" creationId="{5BA31510-CFD4-441B-9BDE-9C34CE8529FE}"/>
          </ac:picMkLst>
        </pc:picChg>
        <pc:picChg chg="del">
          <ac:chgData name="Bethany Bolen" userId="8e338a04f9f07398" providerId="LiveId" clId="{B544F9C3-0510-4A5A-B12B-1C2D34667CF1}" dt="2020-08-31T23:50:31.503" v="118" actId="478"/>
          <ac:picMkLst>
            <pc:docMk/>
            <pc:sldMk cId="3719766346" sldId="417"/>
            <ac:picMk id="11" creationId="{00000000-0000-0000-0000-000000000000}"/>
          </ac:picMkLst>
        </pc:picChg>
      </pc:sldChg>
      <pc:sldChg chg="addSp delSp modSp mod">
        <pc:chgData name="Bethany Bolen" userId="8e338a04f9f07398" providerId="LiveId" clId="{B544F9C3-0510-4A5A-B12B-1C2D34667CF1}" dt="2020-08-31T23:48:43.467" v="82" actId="1036"/>
        <pc:sldMkLst>
          <pc:docMk/>
          <pc:sldMk cId="76613559" sldId="418"/>
        </pc:sldMkLst>
        <pc:picChg chg="add mod ord">
          <ac:chgData name="Bethany Bolen" userId="8e338a04f9f07398" providerId="LiveId" clId="{B544F9C3-0510-4A5A-B12B-1C2D34667CF1}" dt="2020-08-31T23:48:43.467" v="82" actId="1036"/>
          <ac:picMkLst>
            <pc:docMk/>
            <pc:sldMk cId="76613559" sldId="418"/>
            <ac:picMk id="6" creationId="{66C78322-6D1F-4248-8A23-C6EC49BD5E8A}"/>
          </ac:picMkLst>
        </pc:picChg>
        <pc:picChg chg="del">
          <ac:chgData name="Bethany Bolen" userId="8e338a04f9f07398" providerId="LiveId" clId="{B544F9C3-0510-4A5A-B12B-1C2D34667CF1}" dt="2020-08-31T23:48:29.030" v="68" actId="478"/>
          <ac:picMkLst>
            <pc:docMk/>
            <pc:sldMk cId="76613559" sldId="418"/>
            <ac:picMk id="7" creationId="{00000000-0000-0000-0000-000000000000}"/>
          </ac:picMkLst>
        </pc:picChg>
      </pc:sldChg>
      <pc:sldChg chg="addSp delSp modSp mod">
        <pc:chgData name="Bethany Bolen" userId="8e338a04f9f07398" providerId="LiveId" clId="{B544F9C3-0510-4A5A-B12B-1C2D34667CF1}" dt="2020-08-31T23:52:48.712" v="161" actId="732"/>
        <pc:sldMkLst>
          <pc:docMk/>
          <pc:sldMk cId="3567338693" sldId="420"/>
        </pc:sldMkLst>
        <pc:picChg chg="add mod ord modCrop">
          <ac:chgData name="Bethany Bolen" userId="8e338a04f9f07398" providerId="LiveId" clId="{B544F9C3-0510-4A5A-B12B-1C2D34667CF1}" dt="2020-08-31T23:52:48.712" v="161" actId="732"/>
          <ac:picMkLst>
            <pc:docMk/>
            <pc:sldMk cId="3567338693" sldId="420"/>
            <ac:picMk id="5" creationId="{645C0F3F-6BFA-4843-B1B9-11D82C8E0C2C}"/>
          </ac:picMkLst>
        </pc:picChg>
        <pc:picChg chg="del">
          <ac:chgData name="Bethany Bolen" userId="8e338a04f9f07398" providerId="LiveId" clId="{B544F9C3-0510-4A5A-B12B-1C2D34667CF1}" dt="2020-08-31T23:52:39.840" v="157" actId="478"/>
          <ac:picMkLst>
            <pc:docMk/>
            <pc:sldMk cId="3567338693" sldId="420"/>
            <ac:picMk id="2052" creationId="{00000000-0000-0000-0000-000000000000}"/>
          </ac:picMkLst>
        </pc:picChg>
      </pc:sldChg>
      <pc:sldChg chg="addSp delSp modSp mod">
        <pc:chgData name="Bethany Bolen" userId="8e338a04f9f07398" providerId="LiveId" clId="{B544F9C3-0510-4A5A-B12B-1C2D34667CF1}" dt="2020-08-31T23:53:05.752" v="166" actId="478"/>
        <pc:sldMkLst>
          <pc:docMk/>
          <pc:sldMk cId="1095513627" sldId="425"/>
        </pc:sldMkLst>
        <pc:picChg chg="add mod ord">
          <ac:chgData name="Bethany Bolen" userId="8e338a04f9f07398" providerId="LiveId" clId="{B544F9C3-0510-4A5A-B12B-1C2D34667CF1}" dt="2020-08-31T23:53:04.532" v="165" actId="962"/>
          <ac:picMkLst>
            <pc:docMk/>
            <pc:sldMk cId="1095513627" sldId="425"/>
            <ac:picMk id="6" creationId="{18316279-F90B-4FCC-89B4-AE64475948E3}"/>
          </ac:picMkLst>
        </pc:picChg>
        <pc:picChg chg="del">
          <ac:chgData name="Bethany Bolen" userId="8e338a04f9f07398" providerId="LiveId" clId="{B544F9C3-0510-4A5A-B12B-1C2D34667CF1}" dt="2020-08-31T23:53:05.752" v="166" actId="478"/>
          <ac:picMkLst>
            <pc:docMk/>
            <pc:sldMk cId="1095513627" sldId="425"/>
            <ac:picMk id="5122" creationId="{00000000-0000-0000-0000-000000000000}"/>
          </ac:picMkLst>
        </pc:picChg>
      </pc:sldChg>
      <pc:sldChg chg="addSp delSp modSp mod">
        <pc:chgData name="Bethany Bolen" userId="8e338a04f9f07398" providerId="LiveId" clId="{B544F9C3-0510-4A5A-B12B-1C2D34667CF1}" dt="2020-08-31T23:43:06.712" v="6" actId="478"/>
        <pc:sldMkLst>
          <pc:docMk/>
          <pc:sldMk cId="3705990471" sldId="432"/>
        </pc:sldMkLst>
        <pc:picChg chg="add mod ord">
          <ac:chgData name="Bethany Bolen" userId="8e338a04f9f07398" providerId="LiveId" clId="{B544F9C3-0510-4A5A-B12B-1C2D34667CF1}" dt="2020-08-31T23:43:05.265" v="5" actId="167"/>
          <ac:picMkLst>
            <pc:docMk/>
            <pc:sldMk cId="3705990471" sldId="432"/>
            <ac:picMk id="6" creationId="{1E261503-5ED7-4F99-85C2-75B671A3FAC7}"/>
          </ac:picMkLst>
        </pc:picChg>
        <pc:picChg chg="del">
          <ac:chgData name="Bethany Bolen" userId="8e338a04f9f07398" providerId="LiveId" clId="{B544F9C3-0510-4A5A-B12B-1C2D34667CF1}" dt="2020-08-31T23:43:06.712" v="6" actId="478"/>
          <ac:picMkLst>
            <pc:docMk/>
            <pc:sldMk cId="3705990471" sldId="432"/>
            <ac:picMk id="3075" creationId="{00000000-0000-0000-0000-000000000000}"/>
          </ac:picMkLst>
        </pc:picChg>
      </pc:sldChg>
      <pc:sldChg chg="addSp delSp modSp mod">
        <pc:chgData name="Bethany Bolen" userId="8e338a04f9f07398" providerId="LiveId" clId="{B544F9C3-0510-4A5A-B12B-1C2D34667CF1}" dt="2020-08-31T23:46:54.501" v="13" actId="1076"/>
        <pc:sldMkLst>
          <pc:docMk/>
          <pc:sldMk cId="3631643505" sldId="437"/>
        </pc:sldMkLst>
        <pc:picChg chg="add mod ord">
          <ac:chgData name="Bethany Bolen" userId="8e338a04f9f07398" providerId="LiveId" clId="{B544F9C3-0510-4A5A-B12B-1C2D34667CF1}" dt="2020-08-31T23:46:54.501" v="13" actId="1076"/>
          <ac:picMkLst>
            <pc:docMk/>
            <pc:sldMk cId="3631643505" sldId="437"/>
            <ac:picMk id="6" creationId="{DE525648-8EB6-4E9E-8953-BE679F698FCE}"/>
          </ac:picMkLst>
        </pc:picChg>
        <pc:picChg chg="del">
          <ac:chgData name="Bethany Bolen" userId="8e338a04f9f07398" providerId="LiveId" clId="{B544F9C3-0510-4A5A-B12B-1C2D34667CF1}" dt="2020-08-31T23:43:23.971" v="11" actId="478"/>
          <ac:picMkLst>
            <pc:docMk/>
            <pc:sldMk cId="3631643505" sldId="437"/>
            <ac:picMk id="2050" creationId="{00000000-0000-0000-0000-000000000000}"/>
          </ac:picMkLst>
        </pc:picChg>
      </pc:sldChg>
      <pc:sldChg chg="addSp delSp modSp mod">
        <pc:chgData name="Bethany Bolen" userId="8e338a04f9f07398" providerId="LiveId" clId="{B544F9C3-0510-4A5A-B12B-1C2D34667CF1}" dt="2020-08-31T23:47:29.219" v="38" actId="478"/>
        <pc:sldMkLst>
          <pc:docMk/>
          <pc:sldMk cId="1829487230" sldId="439"/>
        </pc:sldMkLst>
        <pc:picChg chg="add mod ord">
          <ac:chgData name="Bethany Bolen" userId="8e338a04f9f07398" providerId="LiveId" clId="{B544F9C3-0510-4A5A-B12B-1C2D34667CF1}" dt="2020-08-31T23:47:28.175" v="37" actId="167"/>
          <ac:picMkLst>
            <pc:docMk/>
            <pc:sldMk cId="1829487230" sldId="439"/>
            <ac:picMk id="13" creationId="{3EFEEAB8-AB8A-4946-9BB6-37C1817BEA79}"/>
          </ac:picMkLst>
        </pc:picChg>
        <pc:picChg chg="del">
          <ac:chgData name="Bethany Bolen" userId="8e338a04f9f07398" providerId="LiveId" clId="{B544F9C3-0510-4A5A-B12B-1C2D34667CF1}" dt="2020-08-31T23:47:29.219" v="38" actId="478"/>
          <ac:picMkLst>
            <pc:docMk/>
            <pc:sldMk cId="1829487230" sldId="439"/>
            <ac:picMk id="3074" creationId="{00000000-0000-0000-0000-000000000000}"/>
          </ac:picMkLst>
        </pc:picChg>
      </pc:sldChg>
      <pc:sldChg chg="addSp delSp modSp mod">
        <pc:chgData name="Bethany Bolen" userId="8e338a04f9f07398" providerId="LiveId" clId="{B544F9C3-0510-4A5A-B12B-1C2D34667CF1}" dt="2020-08-31T23:51:42.292" v="132" actId="478"/>
        <pc:sldMkLst>
          <pc:docMk/>
          <pc:sldMk cId="363420589" sldId="446"/>
        </pc:sldMkLst>
        <pc:picChg chg="add mod ord">
          <ac:chgData name="Bethany Bolen" userId="8e338a04f9f07398" providerId="LiveId" clId="{B544F9C3-0510-4A5A-B12B-1C2D34667CF1}" dt="2020-08-31T23:51:41.006" v="131" actId="167"/>
          <ac:picMkLst>
            <pc:docMk/>
            <pc:sldMk cId="363420589" sldId="446"/>
            <ac:picMk id="6" creationId="{4EC51854-7186-4F7F-88C7-786016C0272C}"/>
          </ac:picMkLst>
        </pc:picChg>
        <pc:picChg chg="del">
          <ac:chgData name="Bethany Bolen" userId="8e338a04f9f07398" providerId="LiveId" clId="{B544F9C3-0510-4A5A-B12B-1C2D34667CF1}" dt="2020-08-31T23:51:42.292" v="132" actId="478"/>
          <ac:picMkLst>
            <pc:docMk/>
            <pc:sldMk cId="363420589" sldId="446"/>
            <ac:picMk id="4098" creationId="{00000000-0000-0000-0000-000000000000}"/>
          </ac:picMkLst>
        </pc:picChg>
      </pc:sldChg>
      <pc:sldChg chg="addSp delSp modSp mod">
        <pc:chgData name="Bethany Bolen" userId="8e338a04f9f07398" providerId="LiveId" clId="{B544F9C3-0510-4A5A-B12B-1C2D34667CF1}" dt="2020-08-31T23:52:06.337" v="142" actId="478"/>
        <pc:sldMkLst>
          <pc:docMk/>
          <pc:sldMk cId="3401456170" sldId="447"/>
        </pc:sldMkLst>
        <pc:picChg chg="add mod ord">
          <ac:chgData name="Bethany Bolen" userId="8e338a04f9f07398" providerId="LiveId" clId="{B544F9C3-0510-4A5A-B12B-1C2D34667CF1}" dt="2020-08-31T23:52:02.307" v="141" actId="167"/>
          <ac:picMkLst>
            <pc:docMk/>
            <pc:sldMk cId="3401456170" sldId="447"/>
            <ac:picMk id="11" creationId="{1091D15E-365A-4CF3-8FEC-632AE7F90940}"/>
          </ac:picMkLst>
        </pc:picChg>
        <pc:picChg chg="del">
          <ac:chgData name="Bethany Bolen" userId="8e338a04f9f07398" providerId="LiveId" clId="{B544F9C3-0510-4A5A-B12B-1C2D34667CF1}" dt="2020-08-31T23:52:06.337" v="142" actId="478"/>
          <ac:picMkLst>
            <pc:docMk/>
            <pc:sldMk cId="3401456170" sldId="447"/>
            <ac:picMk id="3074" creationId="{00000000-0000-0000-0000-000000000000}"/>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AECCC14-810E-455D-A119-B200546DAE01}" type="datetimeFigureOut">
              <a:rPr lang="en-US" smtClean="0"/>
              <a:t>7/12/2021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E4946A3-FD68-4E77-9DEF-1E7536A4AD96}" type="slidenum">
              <a:rPr lang="en-US" smtClean="0"/>
              <a:t>‹#›</a:t>
            </a:fld>
            <a:endParaRPr lang="en-US"/>
          </a:p>
        </p:txBody>
      </p:sp>
    </p:spTree>
    <p:extLst>
      <p:ext uri="{BB962C8B-B14F-4D97-AF65-F5344CB8AC3E}">
        <p14:creationId xmlns:p14="http://schemas.microsoft.com/office/powerpoint/2010/main" val="313795877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3" Type="http://schemas.openxmlformats.org/officeDocument/2006/relationships/hyperlink" Target="http://digitalcollections.nypl.org/items/510d47e2-729a-a3d9-e040-e00a18064a99" TargetMode="External"/><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3" Type="http://schemas.openxmlformats.org/officeDocument/2006/relationships/hyperlink" Target="https://commons.wikimedia.org/wiki/File:Kom_Ombo_Temple_Surgical_instruments.JPG" TargetMode="External"/><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100" kern="1200" dirty="0">
                <a:solidFill>
                  <a:schemeClr val="tx1"/>
                </a:solidFill>
                <a:effectLst/>
                <a:latin typeface="+mn-lt"/>
                <a:ea typeface="+mn-ea"/>
                <a:cs typeface="+mn-cs"/>
              </a:rPr>
              <a:t>The </a:t>
            </a:r>
            <a:r>
              <a:rPr lang="en-US" sz="1100" i="1" kern="1200" dirty="0">
                <a:solidFill>
                  <a:schemeClr val="tx1"/>
                </a:solidFill>
                <a:effectLst/>
                <a:latin typeface="+mn-lt"/>
                <a:ea typeface="+mn-ea"/>
                <a:cs typeface="+mn-cs"/>
              </a:rPr>
              <a:t>Photo Companion to the Bible</a:t>
            </a:r>
            <a:r>
              <a:rPr lang="en-US" sz="1100" kern="1200" dirty="0">
                <a:solidFill>
                  <a:schemeClr val="tx1"/>
                </a:solidFill>
                <a:effectLst/>
                <a:latin typeface="+mn-lt"/>
                <a:ea typeface="+mn-ea"/>
                <a:cs typeface="+mn-cs"/>
              </a:rPr>
              <a:t> is an image-rich resource for Bible students, teachers, and researchers. Just as a librarian stocks the shelves with as many relevant materials as possible, so we have tried to provide a broad selection of images. Our goal is that you will find in this “library” whatever it is you are looking for. </a:t>
            </a:r>
          </a:p>
          <a:p>
            <a:endParaRPr lang="en-US" sz="1100" kern="1200" dirty="0">
              <a:solidFill>
                <a:schemeClr val="tx1"/>
              </a:solidFill>
              <a:effectLst/>
              <a:latin typeface="+mn-lt"/>
              <a:ea typeface="+mn-ea"/>
              <a:cs typeface="+mn-cs"/>
            </a:endParaRPr>
          </a:p>
          <a:p>
            <a:r>
              <a:rPr lang="en-US" sz="1100" b="1" kern="1200" dirty="0">
                <a:solidFill>
                  <a:schemeClr val="tx1"/>
                </a:solidFill>
                <a:effectLst/>
                <a:latin typeface="+mn-lt"/>
                <a:ea typeface="+mn-ea"/>
                <a:cs typeface="+mn-cs"/>
              </a:rPr>
              <a:t>Credits:</a:t>
            </a:r>
            <a:r>
              <a:rPr lang="en-US" sz="1100" kern="1200" dirty="0">
                <a:solidFill>
                  <a:schemeClr val="tx1"/>
                </a:solidFill>
                <a:effectLst/>
                <a:latin typeface="+mn-lt"/>
                <a:ea typeface="+mn-ea"/>
                <a:cs typeface="+mn-cs"/>
              </a:rPr>
              <a:t> The primary creators of this presentation are Chris McKinny, Kris Udd, and Todd Bolen. The photographs have an individual file code which usually includes the initials of the photographer. Other images have additional credit or source information.</a:t>
            </a:r>
          </a:p>
          <a:p>
            <a:endParaRPr lang="en-US" sz="1100" kern="1200" dirty="0">
              <a:solidFill>
                <a:schemeClr val="tx1"/>
              </a:solidFill>
              <a:effectLst/>
              <a:latin typeface="+mn-lt"/>
              <a:ea typeface="+mn-ea"/>
              <a:cs typeface="+mn-cs"/>
            </a:endParaRPr>
          </a:p>
          <a:p>
            <a:r>
              <a:rPr lang="en-US" sz="1100" b="1" kern="1200" dirty="0">
                <a:solidFill>
                  <a:schemeClr val="tx1"/>
                </a:solidFill>
                <a:effectLst/>
                <a:latin typeface="+mn-lt"/>
                <a:ea typeface="+mn-ea"/>
                <a:cs typeface="+mn-cs"/>
              </a:rPr>
              <a:t>Updates:</a:t>
            </a:r>
            <a:r>
              <a:rPr lang="en-US" sz="1100" kern="1200" dirty="0">
                <a:solidFill>
                  <a:schemeClr val="tx1"/>
                </a:solidFill>
                <a:effectLst/>
                <a:latin typeface="+mn-lt"/>
                <a:ea typeface="+mn-ea"/>
                <a:cs typeface="+mn-cs"/>
              </a:rPr>
              <a:t> We plan to update this collection as we are able. We welcome your suggestions for improving this resource (photocompanion@bibleplaces.com). If you have purchased the 2 Samuel volume, you may access the most recent version of the 2 Samuel presentations at this private link: </a:t>
            </a:r>
            <a:r>
              <a:rPr lang="en-US" sz="1200" kern="1200" dirty="0">
                <a:solidFill>
                  <a:schemeClr val="tx1"/>
                </a:solidFill>
                <a:effectLst/>
                <a:latin typeface="+mn-lt"/>
                <a:ea typeface="+mn-ea"/>
                <a:cs typeface="+mn-cs"/>
              </a:rPr>
              <a:t>https://www.BiblePlaces.com/PCB-2Samuel-updates70811/</a:t>
            </a:r>
          </a:p>
          <a:p>
            <a:endParaRPr lang="en-US" sz="1100" kern="1200" dirty="0">
              <a:solidFill>
                <a:schemeClr val="tx1"/>
              </a:solidFill>
              <a:effectLst/>
              <a:latin typeface="+mn-lt"/>
              <a:ea typeface="+mn-ea"/>
              <a:cs typeface="+mn-cs"/>
            </a:endParaRPr>
          </a:p>
          <a:p>
            <a:r>
              <a:rPr lang="en-US" sz="1100" b="1" kern="1200" dirty="0">
                <a:solidFill>
                  <a:schemeClr val="tx1"/>
                </a:solidFill>
                <a:effectLst/>
                <a:latin typeface="+mn-lt"/>
                <a:ea typeface="+mn-ea"/>
                <a:cs typeface="+mn-cs"/>
              </a:rPr>
              <a:t>Copyright:</a:t>
            </a:r>
            <a:r>
              <a:rPr lang="en-US" sz="1100" kern="1200" dirty="0">
                <a:solidFill>
                  <a:schemeClr val="tx1"/>
                </a:solidFill>
                <a:effectLst/>
                <a:latin typeface="+mn-lt"/>
                <a:ea typeface="+mn-ea"/>
                <a:cs typeface="+mn-cs"/>
              </a:rPr>
              <a:t> This photo collection is protected by copyright law and may not be distributed without written permission from BiblePlaces.com. Slide notes should be treated as any other copyrighted written material, with credit given when quoting from these notes.</a:t>
            </a:r>
          </a:p>
          <a:p>
            <a:endParaRPr lang="en-US" sz="1100" kern="1200" dirty="0">
              <a:solidFill>
                <a:schemeClr val="tx1"/>
              </a:solidFill>
              <a:effectLst/>
              <a:latin typeface="+mn-lt"/>
              <a:ea typeface="+mn-ea"/>
              <a:cs typeface="+mn-cs"/>
            </a:endParaRPr>
          </a:p>
          <a:p>
            <a:r>
              <a:rPr lang="en-US" sz="1100" kern="1200" dirty="0">
                <a:solidFill>
                  <a:schemeClr val="tx1"/>
                </a:solidFill>
                <a:effectLst/>
                <a:latin typeface="+mn-lt"/>
                <a:ea typeface="+mn-ea"/>
                <a:cs typeface="+mn-cs"/>
              </a:rPr>
              <a:t>For more information, see our complete “Introduction to the </a:t>
            </a:r>
            <a:r>
              <a:rPr lang="en-US" sz="1100" i="1" kern="1200" dirty="0">
                <a:solidFill>
                  <a:schemeClr val="tx1"/>
                </a:solidFill>
                <a:effectLst/>
                <a:latin typeface="+mn-lt"/>
                <a:ea typeface="+mn-ea"/>
                <a:cs typeface="+mn-cs"/>
              </a:rPr>
              <a:t>Photo Companion to the Bible</a:t>
            </a:r>
            <a:r>
              <a:rPr lang="en-US" sz="1100" kern="1200" dirty="0">
                <a:solidFill>
                  <a:schemeClr val="tx1"/>
                </a:solidFill>
                <a:effectLst/>
                <a:latin typeface="+mn-lt"/>
                <a:ea typeface="+mn-ea"/>
                <a:cs typeface="+mn-cs"/>
              </a:rPr>
              <a:t>” online at http://www.BiblePlaces.com/Intro-Photo-Companion-Bible/. Here you will find more information about photo selection, explanatory notes, Bible translation, credit information, and copyright allowances. </a:t>
            </a:r>
          </a:p>
          <a:p>
            <a:endParaRPr lang="en-US" sz="11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4E4946A3-FD68-4E77-9DEF-1E7536A4AD96}" type="slidenum">
              <a:rPr lang="en-US" smtClean="0"/>
              <a:t>1</a:t>
            </a:fld>
            <a:endParaRPr lang="en-US"/>
          </a:p>
        </p:txBody>
      </p:sp>
    </p:spTree>
    <p:extLst>
      <p:ext uri="{BB962C8B-B14F-4D97-AF65-F5344CB8AC3E}">
        <p14:creationId xmlns:p14="http://schemas.microsoft.com/office/powerpoint/2010/main" val="366884054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The name “Amnon” (Heb. </a:t>
            </a:r>
            <a:r>
              <a:rPr lang="he-IL" sz="1200" b="0" i="0" u="none" strike="noStrike" kern="1200" baseline="0" dirty="0">
                <a:solidFill>
                  <a:schemeClr val="tx1"/>
                </a:solidFill>
                <a:latin typeface="+mn-lt"/>
                <a:ea typeface="+mn-ea"/>
                <a:cs typeface="+mn-cs"/>
              </a:rPr>
              <a:t>אַמְנוֹן</a:t>
            </a:r>
            <a:r>
              <a:rPr lang="en-US" dirty="0"/>
              <a:t>) means “faithful.” This clay model was found in the sea</a:t>
            </a:r>
            <a:r>
              <a:rPr lang="en-US" baseline="0" dirty="0"/>
              <a:t> off the Phoenician coast. It shows a woman giving birth, attended by two midwives, a likely scenario for the birth of David’s children as well. This artifact </a:t>
            </a:r>
            <a:r>
              <a:rPr lang="en-US" dirty="0"/>
              <a:t>was photographed at the Hecht Museum at</a:t>
            </a:r>
            <a:r>
              <a:rPr lang="en-US" baseline="0" dirty="0"/>
              <a:t> the University of </a:t>
            </a:r>
            <a:r>
              <a:rPr lang="en-US" dirty="0"/>
              <a:t>Haifa</a:t>
            </a:r>
            <a:r>
              <a:rPr lang="en-US" sz="1200" kern="1200" baseline="0" dirty="0">
                <a:solidFill>
                  <a:schemeClr val="tx1"/>
                </a:solidFill>
                <a:effectLst/>
                <a:latin typeface="+mn-lt"/>
                <a:ea typeface="+mn-ea"/>
                <a:cs typeface="+mn-cs"/>
              </a:rPr>
              <a:t>. </a:t>
            </a: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b="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adr1805228348</a:t>
            </a:r>
            <a:endParaRPr lang="en-US" b="0" dirty="0"/>
          </a:p>
        </p:txBody>
      </p:sp>
      <p:sp>
        <p:nvSpPr>
          <p:cNvPr id="4" name="Slide Number Placeholder 3"/>
          <p:cNvSpPr>
            <a:spLocks noGrp="1"/>
          </p:cNvSpPr>
          <p:nvPr>
            <p:ph type="sldNum" sz="quarter" idx="10"/>
          </p:nvPr>
        </p:nvSpPr>
        <p:spPr/>
        <p:txBody>
          <a:bodyPr/>
          <a:lstStyle/>
          <a:p>
            <a:fld id="{4E4946A3-FD68-4E77-9DEF-1E7536A4AD96}" type="slidenum">
              <a:rPr lang="en-US" smtClean="0"/>
              <a:t>10</a:t>
            </a:fld>
            <a:endParaRPr lang="en-US"/>
          </a:p>
        </p:txBody>
      </p:sp>
    </p:spTree>
    <p:extLst>
      <p:ext uri="{BB962C8B-B14F-4D97-AF65-F5344CB8AC3E}">
        <p14:creationId xmlns:p14="http://schemas.microsoft.com/office/powerpoint/2010/main" val="3986810347"/>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relief was photographed in the British Museum.</a:t>
            </a:r>
          </a:p>
          <a:p>
            <a:endParaRPr lang="en-US" dirty="0"/>
          </a:p>
          <a:p>
            <a:r>
              <a:rPr lang="en-US" dirty="0"/>
              <a:t>tb112004323</a:t>
            </a:r>
          </a:p>
        </p:txBody>
      </p:sp>
      <p:sp>
        <p:nvSpPr>
          <p:cNvPr id="4" name="Slide Number Placeholder 3"/>
          <p:cNvSpPr>
            <a:spLocks noGrp="1"/>
          </p:cNvSpPr>
          <p:nvPr>
            <p:ph type="sldNum" sz="quarter" idx="10"/>
          </p:nvPr>
        </p:nvSpPr>
        <p:spPr/>
        <p:txBody>
          <a:bodyPr/>
          <a:lstStyle/>
          <a:p>
            <a:fld id="{4E4946A3-FD68-4E77-9DEF-1E7536A4AD96}" type="slidenum">
              <a:rPr lang="en-US" smtClean="0"/>
              <a:t>100</a:t>
            </a:fld>
            <a:endParaRPr lang="en-US"/>
          </a:p>
        </p:txBody>
      </p:sp>
    </p:spTree>
    <p:extLst>
      <p:ext uri="{BB962C8B-B14F-4D97-AF65-F5344CB8AC3E}">
        <p14:creationId xmlns:p14="http://schemas.microsoft.com/office/powerpoint/2010/main" val="1695405602"/>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This American Colony photograph was taken between 1900 and 1920.</a:t>
            </a:r>
          </a:p>
          <a:p>
            <a:endParaRPr lang="en-US" sz="1200" b="0" i="0" kern="1200" dirty="0">
              <a:solidFill>
                <a:schemeClr val="tx1"/>
              </a:solidFill>
              <a:effectLst/>
              <a:latin typeface="+mn-lt"/>
              <a:ea typeface="+mn-ea"/>
              <a:cs typeface="+mn-cs"/>
            </a:endParaRPr>
          </a:p>
          <a:p>
            <a:r>
              <a:rPr lang="en-US" dirty="0"/>
              <a:t>mat01270</a:t>
            </a:r>
          </a:p>
        </p:txBody>
      </p:sp>
      <p:sp>
        <p:nvSpPr>
          <p:cNvPr id="4" name="Slide Number Placeholder 3"/>
          <p:cNvSpPr>
            <a:spLocks noGrp="1"/>
          </p:cNvSpPr>
          <p:nvPr>
            <p:ph type="sldNum" sz="quarter" idx="10"/>
          </p:nvPr>
        </p:nvSpPr>
        <p:spPr/>
        <p:txBody>
          <a:bodyPr/>
          <a:lstStyle/>
          <a:p>
            <a:fld id="{4E4946A3-FD68-4E77-9DEF-1E7536A4AD96}" type="slidenum">
              <a:rPr lang="en-US" smtClean="0"/>
              <a:t>101</a:t>
            </a:fld>
            <a:endParaRPr lang="en-US"/>
          </a:p>
        </p:txBody>
      </p:sp>
    </p:spTree>
    <p:extLst>
      <p:ext uri="{BB962C8B-B14F-4D97-AF65-F5344CB8AC3E}">
        <p14:creationId xmlns:p14="http://schemas.microsoft.com/office/powerpoint/2010/main" val="1406838179"/>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spcBef>
                <a:spcPct val="0"/>
              </a:spcBef>
            </a:pPr>
            <a:r>
              <a:rPr lang="en-US" sz="1200" b="0" i="0" kern="1200" dirty="0">
                <a:solidFill>
                  <a:schemeClr val="tx1"/>
                </a:solidFill>
                <a:effectLst/>
                <a:ea typeface="+mn-ea"/>
                <a:cs typeface="+mn-cs"/>
              </a:rPr>
              <a:t>This American Colony photograph was taken between 1898 and 1946.</a:t>
            </a:r>
          </a:p>
          <a:p>
            <a:pPr eaLnBrk="1" hangingPunct="1">
              <a:spcBef>
                <a:spcPct val="0"/>
              </a:spcBef>
            </a:pPr>
            <a:endParaRPr lang="en-US" sz="1200" b="0" i="0" kern="1200" dirty="0">
              <a:solidFill>
                <a:schemeClr val="tx1"/>
              </a:solidFill>
              <a:effectLst/>
              <a:ea typeface="+mn-ea"/>
              <a:cs typeface="+mn-cs"/>
            </a:endParaRPr>
          </a:p>
          <a:p>
            <a:pPr eaLnBrk="1" hangingPunct="1">
              <a:spcBef>
                <a:spcPct val="0"/>
              </a:spcBef>
            </a:pPr>
            <a:r>
              <a:rPr lang="en-US" dirty="0">
                <a:cs typeface="Times New Roman" charset="0"/>
              </a:rPr>
              <a:t>mat06348</a:t>
            </a:r>
          </a:p>
        </p:txBody>
      </p:sp>
      <p:sp>
        <p:nvSpPr>
          <p:cNvPr id="4" name="Slide Number Placeholder 3"/>
          <p:cNvSpPr>
            <a:spLocks noGrp="1"/>
          </p:cNvSpPr>
          <p:nvPr>
            <p:ph type="sldNum" sz="quarter" idx="10"/>
          </p:nvPr>
        </p:nvSpPr>
        <p:spPr/>
        <p:txBody>
          <a:bodyPr/>
          <a:lstStyle/>
          <a:p>
            <a:fld id="{4E4946A3-FD68-4E77-9DEF-1E7536A4AD96}" type="slidenum">
              <a:rPr lang="en-US" smtClean="0"/>
              <a:t>102</a:t>
            </a:fld>
            <a:endParaRPr lang="en-US"/>
          </a:p>
        </p:txBody>
      </p:sp>
    </p:spTree>
    <p:extLst>
      <p:ext uri="{BB962C8B-B14F-4D97-AF65-F5344CB8AC3E}">
        <p14:creationId xmlns:p14="http://schemas.microsoft.com/office/powerpoint/2010/main" val="1406838179"/>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This relief was photographed at the </a:t>
            </a:r>
            <a:r>
              <a:rPr lang="en-US" dirty="0"/>
              <a:t>National Museum of Antiquities (Rijksmuseum van Oudheden) in Leiden.</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latin typeface="Times New Roman" pitchFamily="18"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dirty="0"/>
              <a:t>adr1805206778</a:t>
            </a:r>
          </a:p>
        </p:txBody>
      </p:sp>
      <p:sp>
        <p:nvSpPr>
          <p:cNvPr id="4" name="Slide Number Placeholder 3"/>
          <p:cNvSpPr>
            <a:spLocks noGrp="1"/>
          </p:cNvSpPr>
          <p:nvPr>
            <p:ph type="sldNum" sz="quarter" idx="10"/>
          </p:nvPr>
        </p:nvSpPr>
        <p:spPr/>
        <p:txBody>
          <a:bodyPr/>
          <a:lstStyle/>
          <a:p>
            <a:fld id="{4E4946A3-FD68-4E77-9DEF-1E7536A4AD96}" type="slidenum">
              <a:rPr lang="en-US" smtClean="0"/>
              <a:t>103</a:t>
            </a:fld>
            <a:endParaRPr lang="en-US"/>
          </a:p>
        </p:txBody>
      </p:sp>
    </p:spTree>
    <p:extLst>
      <p:ext uri="{BB962C8B-B14F-4D97-AF65-F5344CB8AC3E}">
        <p14:creationId xmlns:p14="http://schemas.microsoft.com/office/powerpoint/2010/main" val="903365631"/>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“Abishai Street” is located in the German Colony neighborhood, southwest of the Old City. The description line in Hebrew identifies him as one of “the mighty men in the days of King David.”</a:t>
            </a:r>
          </a:p>
          <a:p>
            <a:endParaRPr lang="en-US" dirty="0"/>
          </a:p>
          <a:p>
            <a:r>
              <a:rPr lang="en-US" dirty="0"/>
              <a:t>tb040605750</a:t>
            </a:r>
          </a:p>
        </p:txBody>
      </p:sp>
      <p:sp>
        <p:nvSpPr>
          <p:cNvPr id="4" name="Slide Number Placeholder 3"/>
          <p:cNvSpPr>
            <a:spLocks noGrp="1"/>
          </p:cNvSpPr>
          <p:nvPr>
            <p:ph type="sldNum" sz="quarter" idx="10"/>
          </p:nvPr>
        </p:nvSpPr>
        <p:spPr/>
        <p:txBody>
          <a:bodyPr/>
          <a:lstStyle/>
          <a:p>
            <a:fld id="{4E4946A3-FD68-4E77-9DEF-1E7536A4AD96}" type="slidenum">
              <a:rPr lang="en-US" smtClean="0"/>
              <a:t>104</a:t>
            </a:fld>
            <a:endParaRPr lang="en-US"/>
          </a:p>
        </p:txBody>
      </p:sp>
    </p:spTree>
    <p:extLst>
      <p:ext uri="{BB962C8B-B14F-4D97-AF65-F5344CB8AC3E}">
        <p14:creationId xmlns:p14="http://schemas.microsoft.com/office/powerpoint/2010/main" val="3628897050"/>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The reference here is to the battle that began at Gibeon, not to a</a:t>
            </a:r>
            <a:r>
              <a:rPr lang="en-US" baseline="0" dirty="0"/>
              <a:t> killing that took place at Gibeon itself (cf. 2 Sam 2:18ff). </a:t>
            </a:r>
          </a:p>
          <a:p>
            <a:pPr marL="228600" indent="-228600">
              <a:spcBef>
                <a:spcPct val="0"/>
              </a:spcBef>
            </a:pPr>
            <a:endParaRPr lang="en-US" dirty="0"/>
          </a:p>
          <a:p>
            <a:r>
              <a:rPr lang="en-US" dirty="0"/>
              <a:t>tb040304296</a:t>
            </a:r>
          </a:p>
        </p:txBody>
      </p:sp>
      <p:sp>
        <p:nvSpPr>
          <p:cNvPr id="4" name="Slide Number Placeholder 3"/>
          <p:cNvSpPr>
            <a:spLocks noGrp="1"/>
          </p:cNvSpPr>
          <p:nvPr>
            <p:ph type="sldNum" sz="quarter" idx="10"/>
          </p:nvPr>
        </p:nvSpPr>
        <p:spPr/>
        <p:txBody>
          <a:bodyPr/>
          <a:lstStyle/>
          <a:p>
            <a:fld id="{4E4946A3-FD68-4E77-9DEF-1E7536A4AD96}" type="slidenum">
              <a:rPr lang="en-US" smtClean="0"/>
              <a:t>105</a:t>
            </a:fld>
            <a:endParaRPr lang="en-US"/>
          </a:p>
        </p:txBody>
      </p:sp>
    </p:spTree>
    <p:extLst>
      <p:ext uri="{BB962C8B-B14F-4D97-AF65-F5344CB8AC3E}">
        <p14:creationId xmlns:p14="http://schemas.microsoft.com/office/powerpoint/2010/main" val="1812881427"/>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2" indent="0" algn="l" defTabSz="914400" rtl="0" eaLnBrk="1" fontAlgn="auto" latinLnBrk="0" hangingPunct="1">
              <a:lnSpc>
                <a:spcPct val="100000"/>
              </a:lnSpc>
              <a:spcBef>
                <a:spcPts val="0"/>
              </a:spcBef>
              <a:spcAft>
                <a:spcPts val="0"/>
              </a:spcAft>
              <a:buClrTx/>
              <a:buSzTx/>
              <a:buFontTx/>
              <a:buNone/>
              <a:tabLst/>
              <a:defRPr/>
            </a:pPr>
            <a:r>
              <a:rPr lang="en-US" dirty="0"/>
              <a:t>This sculpture was photographed at the </a:t>
            </a:r>
            <a:r>
              <a:rPr lang="en-US" dirty="0" err="1"/>
              <a:t>Yad</a:t>
            </a:r>
            <a:r>
              <a:rPr lang="en-US" dirty="0"/>
              <a:t> </a:t>
            </a:r>
            <a:r>
              <a:rPr lang="en-US" dirty="0" err="1"/>
              <a:t>HaShmonah</a:t>
            </a:r>
            <a:r>
              <a:rPr lang="en-US" dirty="0"/>
              <a:t> Biblical Gardens.</a:t>
            </a:r>
          </a:p>
          <a:p>
            <a:endParaRPr lang="en-US" dirty="0"/>
          </a:p>
          <a:p>
            <a:r>
              <a:rPr lang="en-US" dirty="0"/>
              <a:t>tb052816715</a:t>
            </a:r>
          </a:p>
        </p:txBody>
      </p:sp>
      <p:sp>
        <p:nvSpPr>
          <p:cNvPr id="4" name="Slide Number Placeholder 3"/>
          <p:cNvSpPr>
            <a:spLocks noGrp="1"/>
          </p:cNvSpPr>
          <p:nvPr>
            <p:ph type="sldNum" sz="quarter" idx="10"/>
          </p:nvPr>
        </p:nvSpPr>
        <p:spPr/>
        <p:txBody>
          <a:bodyPr/>
          <a:lstStyle/>
          <a:p>
            <a:fld id="{4E4946A3-FD68-4E77-9DEF-1E7536A4AD96}" type="slidenum">
              <a:rPr lang="en-US" smtClean="0"/>
              <a:t>106</a:t>
            </a:fld>
            <a:endParaRPr lang="en-US"/>
          </a:p>
        </p:txBody>
      </p:sp>
    </p:spTree>
    <p:extLst>
      <p:ext uri="{BB962C8B-B14F-4D97-AF65-F5344CB8AC3E}">
        <p14:creationId xmlns:p14="http://schemas.microsoft.com/office/powerpoint/2010/main" val="3804488654"/>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Sackcloth was rough fabric that was usually used to make sacks, not clothing. It is somewhat similar</a:t>
            </a:r>
            <a:r>
              <a:rPr lang="en-US" baseline="0" dirty="0"/>
              <a:t> to modern burlap. It is also interesting that the Hebrew word is </a:t>
            </a:r>
            <a:r>
              <a:rPr lang="en-US" i="1" baseline="0" dirty="0" err="1"/>
              <a:t>saq</a:t>
            </a:r>
            <a:r>
              <a:rPr lang="en-US" baseline="0" dirty="0"/>
              <a:t> (</a:t>
            </a:r>
            <a:r>
              <a:rPr lang="he-IL" sz="1200" b="0" i="0" u="none" strike="noStrike" kern="1200" baseline="0" dirty="0">
                <a:solidFill>
                  <a:schemeClr val="tx1"/>
                </a:solidFill>
                <a:latin typeface="+mn-lt"/>
                <a:ea typeface="+mn-ea"/>
                <a:cs typeface="+mn-cs"/>
              </a:rPr>
              <a:t>שַׂק</a:t>
            </a:r>
            <a:r>
              <a:rPr lang="en-US" baseline="0" dirty="0"/>
              <a:t>), a word that has been borrowed into the English language. Ancient fabrics are rarely preserved over thousands of years. </a:t>
            </a:r>
            <a:r>
              <a:rPr lang="en-US" dirty="0"/>
              <a:t>This example of ancient sackcloth was photographed at the Egyptian Museum in Cairo.</a:t>
            </a:r>
          </a:p>
          <a:p>
            <a:endParaRPr lang="en-US" dirty="0"/>
          </a:p>
          <a:p>
            <a:r>
              <a:rPr lang="en-US" dirty="0"/>
              <a:t>adr1603194652</a:t>
            </a:r>
          </a:p>
        </p:txBody>
      </p:sp>
      <p:sp>
        <p:nvSpPr>
          <p:cNvPr id="4" name="Slide Number Placeholder 3"/>
          <p:cNvSpPr>
            <a:spLocks noGrp="1"/>
          </p:cNvSpPr>
          <p:nvPr>
            <p:ph type="sldNum" sz="quarter" idx="5"/>
          </p:nvPr>
        </p:nvSpPr>
        <p:spPr/>
        <p:txBody>
          <a:bodyPr/>
          <a:lstStyle/>
          <a:p>
            <a:fld id="{4E4946A3-FD68-4E77-9DEF-1E7536A4AD96}" type="slidenum">
              <a:rPr lang="en-US" smtClean="0"/>
              <a:t>107</a:t>
            </a:fld>
            <a:endParaRPr lang="en-US"/>
          </a:p>
        </p:txBody>
      </p:sp>
    </p:spTree>
    <p:extLst>
      <p:ext uri="{BB962C8B-B14F-4D97-AF65-F5344CB8AC3E}">
        <p14:creationId xmlns:p14="http://schemas.microsoft.com/office/powerpoint/2010/main" val="766750240"/>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Although this</a:t>
            </a:r>
            <a:r>
              <a:rPr lang="en-US" baseline="0" dirty="0"/>
              <a:t> relief is much later than the time of David, it illustrates the grief he felt over the death of Abner. </a:t>
            </a:r>
            <a:r>
              <a:rPr lang="en-US" dirty="0"/>
              <a:t>This image comes from The Metropolitan Museum of Art in New York City and is in the public domain. Source: https://www.metmuseum.org/art/collection/search/250926</a:t>
            </a:r>
          </a:p>
          <a:p>
            <a:endParaRPr lang="en-US" dirty="0"/>
          </a:p>
          <a:p>
            <a:r>
              <a:rPr lang="en-US" dirty="0"/>
              <a:t>met250926</a:t>
            </a:r>
          </a:p>
        </p:txBody>
      </p:sp>
      <p:sp>
        <p:nvSpPr>
          <p:cNvPr id="4" name="Slide Number Placeholder 3"/>
          <p:cNvSpPr>
            <a:spLocks noGrp="1"/>
          </p:cNvSpPr>
          <p:nvPr>
            <p:ph type="sldNum" sz="quarter" idx="10"/>
          </p:nvPr>
        </p:nvSpPr>
        <p:spPr/>
        <p:txBody>
          <a:bodyPr/>
          <a:lstStyle/>
          <a:p>
            <a:fld id="{4E4946A3-FD68-4E77-9DEF-1E7536A4AD96}" type="slidenum">
              <a:rPr lang="en-US" smtClean="0"/>
              <a:t>108</a:t>
            </a:fld>
            <a:endParaRPr lang="en-US"/>
          </a:p>
        </p:txBody>
      </p:sp>
    </p:spTree>
    <p:extLst>
      <p:ext uri="{BB962C8B-B14F-4D97-AF65-F5344CB8AC3E}">
        <p14:creationId xmlns:p14="http://schemas.microsoft.com/office/powerpoint/2010/main" val="3804488654"/>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word translated</a:t>
            </a:r>
            <a:r>
              <a:rPr lang="en-US" baseline="0" dirty="0"/>
              <a:t> here as “bier” (Heb. </a:t>
            </a:r>
            <a:r>
              <a:rPr lang="en-US" i="1" baseline="0" dirty="0" err="1"/>
              <a:t>mittah</a:t>
            </a:r>
            <a:r>
              <a:rPr lang="en-US" baseline="0" dirty="0"/>
              <a:t>, </a:t>
            </a:r>
            <a:r>
              <a:rPr lang="he-IL" sz="1200" b="0" i="0" u="none" strike="noStrike" kern="1200" baseline="0" dirty="0">
                <a:solidFill>
                  <a:schemeClr val="tx1"/>
                </a:solidFill>
                <a:latin typeface="+mn-lt"/>
                <a:ea typeface="+mn-ea"/>
                <a:cs typeface="+mn-cs"/>
              </a:rPr>
              <a:t>מִטָּה</a:t>
            </a:r>
            <a:r>
              <a:rPr lang="en-US" baseline="0" dirty="0"/>
              <a:t>) refers in most contexts to a bed or couch (e.g., 1 Sam 19:13; 2 Kgs 1:4); here the context indicates some kind of bed-like frame used to carry the body to the tomb. The best examples of this kind of item, which was almost certainly made of wood, come from Egypt. </a:t>
            </a:r>
            <a:r>
              <a:rPr lang="en-US" dirty="0"/>
              <a:t>This soapstone artifact was photographed in the Berlin Egyptian Museum and Papyrus Collection.</a:t>
            </a:r>
          </a:p>
          <a:p>
            <a:endParaRPr lang="en-US" dirty="0"/>
          </a:p>
          <a:p>
            <a:r>
              <a:rPr lang="en-US" dirty="0"/>
              <a:t>adr070511239</a:t>
            </a:r>
          </a:p>
        </p:txBody>
      </p:sp>
      <p:sp>
        <p:nvSpPr>
          <p:cNvPr id="4" name="Slide Number Placeholder 3"/>
          <p:cNvSpPr>
            <a:spLocks noGrp="1"/>
          </p:cNvSpPr>
          <p:nvPr>
            <p:ph type="sldNum" sz="quarter" idx="10"/>
          </p:nvPr>
        </p:nvSpPr>
        <p:spPr/>
        <p:txBody>
          <a:bodyPr/>
          <a:lstStyle/>
          <a:p>
            <a:fld id="{4E4946A3-FD68-4E77-9DEF-1E7536A4AD96}" type="slidenum">
              <a:rPr lang="en-US" smtClean="0"/>
              <a:t>109</a:t>
            </a:fld>
            <a:endParaRPr lang="en-US"/>
          </a:p>
        </p:txBody>
      </p:sp>
    </p:spTree>
    <p:extLst>
      <p:ext uri="{BB962C8B-B14F-4D97-AF65-F5344CB8AC3E}">
        <p14:creationId xmlns:p14="http://schemas.microsoft.com/office/powerpoint/2010/main" val="216686094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Ahinoam</a:t>
            </a:r>
            <a:r>
              <a:rPr lang="en-US" baseline="0" dirty="0"/>
              <a:t> is probably from Jezreel of Judah and not the northern more prominent Jezreel. </a:t>
            </a:r>
            <a:r>
              <a:rPr lang="en-US" b="0" baseline="0" dirty="0"/>
              <a:t>Jezreel of Judah is mentioned several other times in the Bible (</a:t>
            </a:r>
            <a:r>
              <a:rPr lang="sk-SK" sz="1200" kern="1200" dirty="0">
                <a:solidFill>
                  <a:schemeClr val="tx1"/>
                </a:solidFill>
                <a:effectLst/>
                <a:latin typeface="+mn-lt"/>
                <a:ea typeface="+mn-ea"/>
                <a:cs typeface="+mn-cs"/>
              </a:rPr>
              <a:t>1 Sam 25:43; 27:2; 30:5; 2 Sam. 2:1; 1 Chr 3:1, cf. </a:t>
            </a:r>
            <a:r>
              <a:rPr lang="sk-SK" sz="1200" i="1" kern="1200" dirty="0">
                <a:solidFill>
                  <a:schemeClr val="tx1"/>
                </a:solidFill>
                <a:effectLst/>
                <a:latin typeface="+mn-lt"/>
                <a:ea typeface="+mn-ea"/>
                <a:cs typeface="+mn-cs"/>
              </a:rPr>
              <a:t>Onom </a:t>
            </a:r>
            <a:r>
              <a:rPr lang="sk-SK" sz="1200" kern="1200" dirty="0">
                <a:solidFill>
                  <a:schemeClr val="tx1"/>
                </a:solidFill>
                <a:effectLst/>
                <a:latin typeface="+mn-lt"/>
                <a:ea typeface="+mn-ea"/>
                <a:cs typeface="+mn-cs"/>
              </a:rPr>
              <a:t>108.4, 8</a:t>
            </a:r>
            <a:r>
              <a:rPr lang="en-US" b="0" baseline="0" dirty="0"/>
              <a:t>) and may be located at </a:t>
            </a:r>
            <a:r>
              <a:rPr lang="en-US" sz="1200" kern="1200" dirty="0">
                <a:solidFill>
                  <a:schemeClr val="tx1"/>
                </a:solidFill>
                <a:effectLst/>
                <a:latin typeface="+mn-lt"/>
                <a:ea typeface="+mn-ea"/>
                <a:cs typeface="+mn-cs"/>
              </a:rPr>
              <a:t>Khirbet el-Kufeir</a:t>
            </a:r>
            <a:r>
              <a:rPr lang="en-US" sz="1200" kern="1200" baseline="0" dirty="0">
                <a:solidFill>
                  <a:schemeClr val="tx1"/>
                </a:solidFill>
                <a:effectLst/>
                <a:latin typeface="+mn-lt"/>
                <a:ea typeface="+mn-ea"/>
                <a:cs typeface="+mn-cs"/>
              </a:rPr>
              <a:t> near Juttah (Yatta), which has remains from throughout the Iron II (circa 1000–586 BC). Carmel (hometown of Nabal and Abigail) is located at Khirbet Karmil, which was inhabited during the Iron II. These marriages indicate close ties between David and the Judahite heartland near Hebron. </a:t>
            </a: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b="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lbd070819376</a:t>
            </a:r>
            <a:endParaRPr lang="en-US" b="0" dirty="0"/>
          </a:p>
        </p:txBody>
      </p:sp>
      <p:sp>
        <p:nvSpPr>
          <p:cNvPr id="4" name="Slide Number Placeholder 3"/>
          <p:cNvSpPr>
            <a:spLocks noGrp="1"/>
          </p:cNvSpPr>
          <p:nvPr>
            <p:ph type="sldNum" sz="quarter" idx="10"/>
          </p:nvPr>
        </p:nvSpPr>
        <p:spPr/>
        <p:txBody>
          <a:bodyPr/>
          <a:lstStyle/>
          <a:p>
            <a:fld id="{4E4946A3-FD68-4E77-9DEF-1E7536A4AD96}" type="slidenum">
              <a:rPr lang="en-US" smtClean="0"/>
              <a:t>11</a:t>
            </a:fld>
            <a:endParaRPr lang="en-US"/>
          </a:p>
        </p:txBody>
      </p:sp>
    </p:spTree>
    <p:extLst>
      <p:ext uri="{BB962C8B-B14F-4D97-AF65-F5344CB8AC3E}">
        <p14:creationId xmlns:p14="http://schemas.microsoft.com/office/powerpoint/2010/main" val="3986810347"/>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wood-framed, gilded bier comes from the tomb of Tutankhamun. Several similar</a:t>
            </a:r>
            <a:r>
              <a:rPr lang="en-US" baseline="0" dirty="0"/>
              <a:t> funerary beds were recovered from his tomb, making it difficult to tell if or how they were used</a:t>
            </a:r>
            <a:r>
              <a:rPr lang="en-US" dirty="0"/>
              <a:t>. This example has hippopotamus heads combined with the legs of a leopard. It was photographed</a:t>
            </a:r>
            <a:r>
              <a:rPr lang="en-US" baseline="0" dirty="0"/>
              <a:t> at the Egyptian Museum in Cairo.</a:t>
            </a:r>
            <a:endParaRPr lang="en-US" dirty="0"/>
          </a:p>
          <a:p>
            <a:endParaRPr lang="en-US" dirty="0"/>
          </a:p>
          <a:p>
            <a:r>
              <a:rPr lang="en-US" dirty="0"/>
              <a:t>adr1603111785</a:t>
            </a:r>
          </a:p>
        </p:txBody>
      </p:sp>
      <p:sp>
        <p:nvSpPr>
          <p:cNvPr id="4" name="Slide Number Placeholder 3"/>
          <p:cNvSpPr>
            <a:spLocks noGrp="1"/>
          </p:cNvSpPr>
          <p:nvPr>
            <p:ph type="sldNum" sz="quarter" idx="10"/>
          </p:nvPr>
        </p:nvSpPr>
        <p:spPr/>
        <p:txBody>
          <a:bodyPr/>
          <a:lstStyle/>
          <a:p>
            <a:fld id="{4E4946A3-FD68-4E77-9DEF-1E7536A4AD96}" type="slidenum">
              <a:rPr lang="en-US" smtClean="0"/>
              <a:t>110</a:t>
            </a:fld>
            <a:endParaRPr lang="en-US"/>
          </a:p>
        </p:txBody>
      </p:sp>
    </p:spTree>
    <p:extLst>
      <p:ext uri="{BB962C8B-B14F-4D97-AF65-F5344CB8AC3E}">
        <p14:creationId xmlns:p14="http://schemas.microsoft.com/office/powerpoint/2010/main" val="2166860942"/>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photo was taken in</a:t>
            </a:r>
            <a:r>
              <a:rPr lang="en-US" baseline="0" dirty="0"/>
              <a:t> late December of 2006.</a:t>
            </a:r>
          </a:p>
          <a:p>
            <a:endParaRPr lang="en-US" dirty="0"/>
          </a:p>
          <a:p>
            <a:r>
              <a:rPr lang="en-US" dirty="0"/>
              <a:t>tb122906179</a:t>
            </a:r>
          </a:p>
        </p:txBody>
      </p:sp>
      <p:sp>
        <p:nvSpPr>
          <p:cNvPr id="4" name="Slide Number Placeholder 3"/>
          <p:cNvSpPr>
            <a:spLocks noGrp="1"/>
          </p:cNvSpPr>
          <p:nvPr>
            <p:ph type="sldNum" sz="quarter" idx="10"/>
          </p:nvPr>
        </p:nvSpPr>
        <p:spPr/>
        <p:txBody>
          <a:bodyPr/>
          <a:lstStyle/>
          <a:p>
            <a:fld id="{4E4946A3-FD68-4E77-9DEF-1E7536A4AD96}" type="slidenum">
              <a:rPr lang="en-US" smtClean="0"/>
              <a:t>111</a:t>
            </a:fld>
            <a:endParaRPr lang="en-US"/>
          </a:p>
        </p:txBody>
      </p:sp>
    </p:spTree>
    <p:extLst>
      <p:ext uri="{BB962C8B-B14F-4D97-AF65-F5344CB8AC3E}">
        <p14:creationId xmlns:p14="http://schemas.microsoft.com/office/powerpoint/2010/main" val="592036957"/>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earliest historical references to the existence of this tomb come from the 12th century AD.</a:t>
            </a:r>
          </a:p>
          <a:p>
            <a:endParaRPr lang="sv-SE" dirty="0"/>
          </a:p>
          <a:p>
            <a:r>
              <a:rPr lang="en-US" dirty="0"/>
              <a:t>tb052816021</a:t>
            </a:r>
          </a:p>
        </p:txBody>
      </p:sp>
      <p:sp>
        <p:nvSpPr>
          <p:cNvPr id="4" name="Slide Number Placeholder 3"/>
          <p:cNvSpPr>
            <a:spLocks noGrp="1"/>
          </p:cNvSpPr>
          <p:nvPr>
            <p:ph type="sldNum" sz="quarter" idx="10"/>
          </p:nvPr>
        </p:nvSpPr>
        <p:spPr/>
        <p:txBody>
          <a:bodyPr/>
          <a:lstStyle/>
          <a:p>
            <a:fld id="{4E4946A3-FD68-4E77-9DEF-1E7536A4AD96}" type="slidenum">
              <a:rPr lang="en-US" smtClean="0"/>
              <a:t>112</a:t>
            </a:fld>
            <a:endParaRPr lang="en-US"/>
          </a:p>
        </p:txBody>
      </p:sp>
    </p:spTree>
    <p:extLst>
      <p:ext uri="{BB962C8B-B14F-4D97-AF65-F5344CB8AC3E}">
        <p14:creationId xmlns:p14="http://schemas.microsoft.com/office/powerpoint/2010/main" val="1946390000"/>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is a view of the side of the building shown on the previous slide. The entrance to the tomb is on the side to the right.</a:t>
            </a:r>
          </a:p>
          <a:p>
            <a:endParaRPr lang="en-US" dirty="0"/>
          </a:p>
          <a:p>
            <a:r>
              <a:rPr lang="en-US" dirty="0"/>
              <a:t>tb052816022</a:t>
            </a:r>
          </a:p>
        </p:txBody>
      </p:sp>
      <p:sp>
        <p:nvSpPr>
          <p:cNvPr id="4" name="Slide Number Placeholder 3"/>
          <p:cNvSpPr>
            <a:spLocks noGrp="1"/>
          </p:cNvSpPr>
          <p:nvPr>
            <p:ph type="sldNum" sz="quarter" idx="10"/>
          </p:nvPr>
        </p:nvSpPr>
        <p:spPr/>
        <p:txBody>
          <a:bodyPr/>
          <a:lstStyle/>
          <a:p>
            <a:fld id="{4E4946A3-FD68-4E77-9DEF-1E7536A4AD96}" type="slidenum">
              <a:rPr lang="en-US" smtClean="0"/>
              <a:t>113</a:t>
            </a:fld>
            <a:endParaRPr lang="en-US"/>
          </a:p>
        </p:txBody>
      </p:sp>
    </p:spTree>
    <p:extLst>
      <p:ext uri="{BB962C8B-B14F-4D97-AF65-F5344CB8AC3E}">
        <p14:creationId xmlns:p14="http://schemas.microsoft.com/office/powerpoint/2010/main" val="4133072132"/>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This image comes from the Brooklyn Museum and is in the public domain. Source: https://www.brooklynmuseum.org/opencollection/objects/4309</a:t>
            </a:r>
          </a:p>
          <a:p>
            <a:endParaRPr lang="en-US" baseline="0" dirty="0"/>
          </a:p>
          <a:p>
            <a:r>
              <a:rPr lang="en-US" baseline="0" dirty="0"/>
              <a:t>bmny4309</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114</a:t>
            </a:fld>
            <a:endParaRPr lang="en-US"/>
          </a:p>
        </p:txBody>
      </p:sp>
    </p:spTree>
    <p:extLst>
      <p:ext uri="{BB962C8B-B14F-4D97-AF65-F5344CB8AC3E}">
        <p14:creationId xmlns:p14="http://schemas.microsoft.com/office/powerpoint/2010/main" val="592036957"/>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David speaks again here of the deceit of Joab which was the downfall of Abner; surely Abner would have escaped if he had been aware of the plot</a:t>
            </a:r>
            <a:r>
              <a:rPr lang="en-US" sz="1200" b="0" i="0" u="none" strike="noStrike" kern="1200" baseline="0" dirty="0">
                <a:solidFill>
                  <a:schemeClr val="tx1"/>
                </a:solidFill>
                <a:latin typeface="+mn-lt"/>
                <a:ea typeface="+mn-ea"/>
                <a:cs typeface="+mn-cs"/>
              </a:rPr>
              <a:t>. The ancient Egyptians were fond of using nets to capture waterfowl, and they depicted this activity in a number of their tombs. This is an apt illustration for the way in which Joab and Abishai lured Abner back to Hebron and killed him when he was unsuspecting.</a:t>
            </a: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adr1603101223</a:t>
            </a:r>
          </a:p>
        </p:txBody>
      </p:sp>
      <p:sp>
        <p:nvSpPr>
          <p:cNvPr id="4" name="Slide Number Placeholder 3"/>
          <p:cNvSpPr>
            <a:spLocks noGrp="1"/>
          </p:cNvSpPr>
          <p:nvPr>
            <p:ph type="sldNum" sz="quarter" idx="10"/>
          </p:nvPr>
        </p:nvSpPr>
        <p:spPr/>
        <p:txBody>
          <a:bodyPr/>
          <a:lstStyle/>
          <a:p>
            <a:fld id="{4E4946A3-FD68-4E77-9DEF-1E7536A4AD96}" type="slidenum">
              <a:rPr lang="en-US" smtClean="0"/>
              <a:t>115</a:t>
            </a:fld>
            <a:endParaRPr lang="en-US"/>
          </a:p>
        </p:txBody>
      </p:sp>
    </p:spTree>
    <p:extLst>
      <p:ext uri="{BB962C8B-B14F-4D97-AF65-F5344CB8AC3E}">
        <p14:creationId xmlns:p14="http://schemas.microsoft.com/office/powerpoint/2010/main" val="592036957"/>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David again alludes to the deception used to kill Abner. His death was not due to his being bound; since he was free, he had to be lured into death by other means. This relief was photographed at the </a:t>
            </a:r>
            <a:r>
              <a:rPr lang="en-US" sz="1200" baseline="0" dirty="0"/>
              <a:t>University of Pennsylvania Museum of Anthropology and Archaeology.</a:t>
            </a:r>
          </a:p>
          <a:p>
            <a:endParaRPr lang="en-US" dirty="0">
              <a:solidFill>
                <a:srgbClr val="000000"/>
              </a:solidFill>
              <a:latin typeface="Calibri"/>
            </a:endParaRPr>
          </a:p>
          <a:p>
            <a:r>
              <a:rPr lang="en-US" dirty="0"/>
              <a:t>adr1605277685</a:t>
            </a:r>
            <a:endParaRPr lang="en-US" dirty="0">
              <a:solidFill>
                <a:srgbClr val="000000"/>
              </a:solidFill>
              <a:latin typeface="Calibri"/>
            </a:endParaRPr>
          </a:p>
        </p:txBody>
      </p:sp>
      <p:sp>
        <p:nvSpPr>
          <p:cNvPr id="4" name="Slide Number Placeholder 3"/>
          <p:cNvSpPr>
            <a:spLocks noGrp="1"/>
          </p:cNvSpPr>
          <p:nvPr>
            <p:ph type="sldNum" sz="quarter" idx="10"/>
          </p:nvPr>
        </p:nvSpPr>
        <p:spPr/>
        <p:txBody>
          <a:bodyPr/>
          <a:lstStyle/>
          <a:p>
            <a:fld id="{4E4946A3-FD68-4E77-9DEF-1E7536A4AD96}" type="slidenum">
              <a:rPr lang="en-US" smtClean="0"/>
              <a:t>116</a:t>
            </a:fld>
            <a:endParaRPr lang="en-US"/>
          </a:p>
        </p:txBody>
      </p:sp>
    </p:spTree>
    <p:extLst>
      <p:ext uri="{BB962C8B-B14F-4D97-AF65-F5344CB8AC3E}">
        <p14:creationId xmlns:p14="http://schemas.microsoft.com/office/powerpoint/2010/main" val="3939555730"/>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Calibri"/>
              </a:rPr>
              <a:t>This illustration comes from Paul Emile Botta and </a:t>
            </a:r>
            <a:r>
              <a:rPr lang="en-US" dirty="0" err="1">
                <a:latin typeface="Calibri"/>
              </a:rPr>
              <a:t>Eugène</a:t>
            </a:r>
            <a:r>
              <a:rPr lang="en-US" dirty="0">
                <a:latin typeface="Calibri"/>
              </a:rPr>
              <a:t> </a:t>
            </a:r>
            <a:r>
              <a:rPr lang="en-US" dirty="0" err="1">
                <a:latin typeface="Calibri"/>
              </a:rPr>
              <a:t>Flandin</a:t>
            </a:r>
            <a:r>
              <a:rPr lang="en-US" dirty="0">
                <a:latin typeface="Calibri"/>
              </a:rPr>
              <a:t>, </a:t>
            </a:r>
            <a:r>
              <a:rPr lang="en-US" i="1" dirty="0">
                <a:latin typeface="Calibri"/>
              </a:rPr>
              <a:t>Monument de Ninive</a:t>
            </a:r>
            <a:r>
              <a:rPr lang="en-US" dirty="0">
                <a:latin typeface="Calibri"/>
              </a:rPr>
              <a:t>, published in 1849–50. Public domain, from The New York Public Library, </a:t>
            </a:r>
            <a:r>
              <a:rPr lang="en-US" dirty="0">
                <a:latin typeface="Calibri"/>
                <a:hlinkClick r:id="rId3">
                  <a:extLst>
                    <a:ext uri="{A12FA001-AC4F-418D-AE19-62706E023703}">
                      <ahyp:hlinkClr xmlns:ahyp="http://schemas.microsoft.com/office/drawing/2018/hyperlinkcolor" val="tx"/>
                    </a:ext>
                  </a:extLst>
                </a:hlinkClick>
              </a:rPr>
              <a:t>http</a:t>
            </a:r>
            <a:r>
              <a:rPr lang="en-US" dirty="0">
                <a:hlinkClick r:id="rId3">
                  <a:extLst>
                    <a:ext uri="{A12FA001-AC4F-418D-AE19-62706E023703}">
                      <ahyp:hlinkClr xmlns:ahyp="http://schemas.microsoft.com/office/drawing/2018/hyperlinkcolor" val="tx"/>
                    </a:ext>
                  </a:extLst>
                </a:hlinkClick>
              </a:rPr>
              <a:t>://digitalcollections.nypl.org/items/510d47e2-729a-a3d9-e040-e00a18064a99</a:t>
            </a:r>
            <a:endParaRPr lang="en-US" dirty="0"/>
          </a:p>
          <a:p>
            <a:endParaRPr lang="en-US" dirty="0">
              <a:latin typeface="Calibri"/>
            </a:endParaRPr>
          </a:p>
          <a:p>
            <a:r>
              <a:rPr lang="en-US" dirty="0">
                <a:latin typeface="Calibri"/>
              </a:rPr>
              <a:t>nypl1534776</a:t>
            </a:r>
          </a:p>
        </p:txBody>
      </p:sp>
      <p:sp>
        <p:nvSpPr>
          <p:cNvPr id="4" name="Slide Number Placeholder 3"/>
          <p:cNvSpPr>
            <a:spLocks noGrp="1"/>
          </p:cNvSpPr>
          <p:nvPr>
            <p:ph type="sldNum" sz="quarter" idx="10"/>
          </p:nvPr>
        </p:nvSpPr>
        <p:spPr/>
        <p:txBody>
          <a:bodyPr/>
          <a:lstStyle/>
          <a:p>
            <a:fld id="{4E4946A3-FD68-4E77-9DEF-1E7536A4AD96}" type="slidenum">
              <a:rPr lang="en-US" smtClean="0"/>
              <a:t>117</a:t>
            </a:fld>
            <a:endParaRPr lang="en-US"/>
          </a:p>
        </p:txBody>
      </p:sp>
    </p:spTree>
    <p:extLst>
      <p:ext uri="{BB962C8B-B14F-4D97-AF65-F5344CB8AC3E}">
        <p14:creationId xmlns:p14="http://schemas.microsoft.com/office/powerpoint/2010/main" val="3939555730"/>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relief depicts an Assyrian soldier cutting the head from an enemy corpse. A headless corpse</a:t>
            </a:r>
            <a:r>
              <a:rPr lang="en-US" baseline="0" dirty="0"/>
              <a:t> is depicted in the upper right. </a:t>
            </a:r>
            <a:r>
              <a:rPr lang="en-US" dirty="0"/>
              <a:t>This relief, which is part of the British Museum collection, was photographed at the Getty Villa. </a:t>
            </a:r>
          </a:p>
          <a:p>
            <a:endParaRPr lang="en-US" dirty="0"/>
          </a:p>
          <a:p>
            <a:r>
              <a:rPr lang="en-US" dirty="0"/>
              <a:t>tb100919408</a:t>
            </a:r>
          </a:p>
          <a:p>
            <a:endParaRPr lang="en-US" dirty="0">
              <a:solidFill>
                <a:srgbClr val="000000"/>
              </a:solidFill>
              <a:latin typeface="Calibri"/>
            </a:endParaRPr>
          </a:p>
        </p:txBody>
      </p:sp>
      <p:sp>
        <p:nvSpPr>
          <p:cNvPr id="4" name="Slide Number Placeholder 3"/>
          <p:cNvSpPr>
            <a:spLocks noGrp="1"/>
          </p:cNvSpPr>
          <p:nvPr>
            <p:ph type="sldNum" sz="quarter" idx="10"/>
          </p:nvPr>
        </p:nvSpPr>
        <p:spPr/>
        <p:txBody>
          <a:bodyPr/>
          <a:lstStyle/>
          <a:p>
            <a:fld id="{4E4946A3-FD68-4E77-9DEF-1E7536A4AD96}" type="slidenum">
              <a:rPr lang="en-US" smtClean="0"/>
              <a:t>118</a:t>
            </a:fld>
            <a:endParaRPr lang="en-US"/>
          </a:p>
        </p:txBody>
      </p:sp>
    </p:spTree>
    <p:extLst>
      <p:ext uri="{BB962C8B-B14F-4D97-AF65-F5344CB8AC3E}">
        <p14:creationId xmlns:p14="http://schemas.microsoft.com/office/powerpoint/2010/main" val="3939555730"/>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This American Colony photograph was taken between 1900 and 1920.</a:t>
            </a:r>
          </a:p>
          <a:p>
            <a:endParaRPr lang="en-US" sz="1200" b="0" i="0" kern="1200" dirty="0">
              <a:solidFill>
                <a:schemeClr val="tx1"/>
              </a:solidFill>
              <a:effectLst/>
              <a:latin typeface="+mn-lt"/>
              <a:ea typeface="+mn-ea"/>
              <a:cs typeface="+mn-cs"/>
            </a:endParaRPr>
          </a:p>
          <a:p>
            <a:r>
              <a:rPr lang="en-US" dirty="0"/>
              <a:t>mat01247</a:t>
            </a:r>
          </a:p>
        </p:txBody>
      </p:sp>
      <p:sp>
        <p:nvSpPr>
          <p:cNvPr id="4" name="Slide Number Placeholder 3"/>
          <p:cNvSpPr>
            <a:spLocks noGrp="1"/>
          </p:cNvSpPr>
          <p:nvPr>
            <p:ph type="sldNum" sz="quarter" idx="10"/>
          </p:nvPr>
        </p:nvSpPr>
        <p:spPr/>
        <p:txBody>
          <a:bodyPr/>
          <a:lstStyle/>
          <a:p>
            <a:fld id="{4E4946A3-FD68-4E77-9DEF-1E7536A4AD96}" type="slidenum">
              <a:rPr lang="en-US" smtClean="0"/>
              <a:t>119</a:t>
            </a:fld>
            <a:endParaRPr lang="en-US"/>
          </a:p>
        </p:txBody>
      </p:sp>
    </p:spTree>
    <p:extLst>
      <p:ext uri="{BB962C8B-B14F-4D97-AF65-F5344CB8AC3E}">
        <p14:creationId xmlns:p14="http://schemas.microsoft.com/office/powerpoint/2010/main" val="230956118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a:t>
            </a:r>
            <a:r>
              <a:rPr lang="en-US" baseline="0" dirty="0"/>
              <a:t> name “</a:t>
            </a:r>
            <a:r>
              <a:rPr lang="en-US" baseline="0" dirty="0" err="1"/>
              <a:t>Chileab</a:t>
            </a:r>
            <a:r>
              <a:rPr lang="en-US" baseline="0" dirty="0"/>
              <a:t>” (Heb. </a:t>
            </a:r>
            <a:r>
              <a:rPr lang="he-IL" sz="1200" b="0" i="0" u="none" strike="noStrike" kern="1200" baseline="0" dirty="0">
                <a:solidFill>
                  <a:schemeClr val="tx1"/>
                </a:solidFill>
                <a:latin typeface="+mn-lt"/>
                <a:ea typeface="+mn-ea"/>
                <a:cs typeface="+mn-cs"/>
              </a:rPr>
              <a:t>כִּלְאָב</a:t>
            </a:r>
            <a:r>
              <a:rPr lang="en-US" baseline="0" dirty="0"/>
              <a:t>) means “all/entirely the father.” </a:t>
            </a:r>
            <a:r>
              <a:rPr lang="en-US" dirty="0"/>
              <a:t>It was common in antiquity for women who</a:t>
            </a:r>
            <a:r>
              <a:rPr lang="en-US" baseline="0" dirty="0"/>
              <a:t> had the means to give birth on a birthing stool, as depicted on this relief. </a:t>
            </a:r>
            <a:r>
              <a:rPr lang="en-US" dirty="0"/>
              <a:t>This relief was photographed at the Istanbul Archaeological Museum.</a:t>
            </a:r>
            <a:endParaRPr lang="en-US" sz="1200" kern="1200" baseline="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a:solidFill>
                  <a:schemeClr val="tx1"/>
                </a:solidFill>
                <a:effectLst/>
                <a:latin typeface="+mn-lt"/>
                <a:ea typeface="+mn-ea"/>
                <a:cs typeface="+mn-cs"/>
              </a:rPr>
              <a:t> </a:t>
            </a:r>
            <a:endParaRPr lang="en-US" b="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tb122916541</a:t>
            </a:r>
            <a:endParaRPr lang="en-US" b="0" dirty="0"/>
          </a:p>
        </p:txBody>
      </p:sp>
      <p:sp>
        <p:nvSpPr>
          <p:cNvPr id="4" name="Slide Number Placeholder 3"/>
          <p:cNvSpPr>
            <a:spLocks noGrp="1"/>
          </p:cNvSpPr>
          <p:nvPr>
            <p:ph type="sldNum" sz="quarter" idx="10"/>
          </p:nvPr>
        </p:nvSpPr>
        <p:spPr/>
        <p:txBody>
          <a:bodyPr/>
          <a:lstStyle/>
          <a:p>
            <a:fld id="{4E4946A3-FD68-4E77-9DEF-1E7536A4AD96}" type="slidenum">
              <a:rPr lang="en-US" smtClean="0"/>
              <a:t>12</a:t>
            </a:fld>
            <a:endParaRPr lang="en-US"/>
          </a:p>
        </p:txBody>
      </p:sp>
    </p:spTree>
    <p:extLst>
      <p:ext uri="{BB962C8B-B14F-4D97-AF65-F5344CB8AC3E}">
        <p14:creationId xmlns:p14="http://schemas.microsoft.com/office/powerpoint/2010/main" val="3986810347"/>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tb010503621</a:t>
            </a:r>
          </a:p>
        </p:txBody>
      </p:sp>
      <p:sp>
        <p:nvSpPr>
          <p:cNvPr id="4" name="Slide Number Placeholder 3"/>
          <p:cNvSpPr>
            <a:spLocks noGrp="1"/>
          </p:cNvSpPr>
          <p:nvPr>
            <p:ph type="sldNum" sz="quarter" idx="10"/>
          </p:nvPr>
        </p:nvSpPr>
        <p:spPr/>
        <p:txBody>
          <a:bodyPr/>
          <a:lstStyle/>
          <a:p>
            <a:fld id="{4E4946A3-FD68-4E77-9DEF-1E7536A4AD96}" type="slidenum">
              <a:rPr lang="en-US" smtClean="0"/>
              <a:t>120</a:t>
            </a:fld>
            <a:endParaRPr lang="en-US"/>
          </a:p>
        </p:txBody>
      </p:sp>
    </p:spTree>
    <p:extLst>
      <p:ext uri="{BB962C8B-B14F-4D97-AF65-F5344CB8AC3E}">
        <p14:creationId xmlns:p14="http://schemas.microsoft.com/office/powerpoint/2010/main" val="2309561184"/>
      </p:ext>
    </p:extLst>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mosaic shown here comes from the</a:t>
            </a:r>
            <a:r>
              <a:rPr lang="en-US" baseline="0" dirty="0"/>
              <a:t> floor of a Byzantine-era synagogue uncovered at Gaza. David’s name (Heb. </a:t>
            </a:r>
            <a:r>
              <a:rPr lang="he-IL" baseline="0" dirty="0"/>
              <a:t>דויד</a:t>
            </a:r>
            <a:r>
              <a:rPr lang="en-US" baseline="0" dirty="0"/>
              <a:t>) appears above the harp. The mosaic was discovered by Egyptian archaeologists in 1965 and publicized by them as a church mosaic depicting a female saint. The face and hand of the figure were gouged out shortly after. When Israel captured Gaza in the 1967 Six-Day War, the mosaic was moved to the Israel Museum for restoration. It was photographed at the </a:t>
            </a:r>
            <a:r>
              <a:rPr lang="en-US" dirty="0"/>
              <a:t>Israel Museum.</a:t>
            </a:r>
          </a:p>
          <a:p>
            <a:endParaRPr lang="en-US" dirty="0"/>
          </a:p>
          <a:p>
            <a:r>
              <a:rPr lang="en-US" dirty="0"/>
              <a:t>tb061616894</a:t>
            </a:r>
          </a:p>
        </p:txBody>
      </p:sp>
      <p:sp>
        <p:nvSpPr>
          <p:cNvPr id="4" name="Slide Number Placeholder 3"/>
          <p:cNvSpPr>
            <a:spLocks noGrp="1"/>
          </p:cNvSpPr>
          <p:nvPr>
            <p:ph type="sldNum" sz="quarter" idx="10"/>
          </p:nvPr>
        </p:nvSpPr>
        <p:spPr/>
        <p:txBody>
          <a:bodyPr/>
          <a:lstStyle/>
          <a:p>
            <a:fld id="{4E4946A3-FD68-4E77-9DEF-1E7536A4AD96}" type="slidenum">
              <a:rPr lang="en-US" smtClean="0"/>
              <a:t>121</a:t>
            </a:fld>
            <a:endParaRPr lang="en-US"/>
          </a:p>
        </p:txBody>
      </p:sp>
    </p:spTree>
    <p:extLst>
      <p:ext uri="{BB962C8B-B14F-4D97-AF65-F5344CB8AC3E}">
        <p14:creationId xmlns:p14="http://schemas.microsoft.com/office/powerpoint/2010/main" val="95686490"/>
      </p:ext>
    </p:extLst>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statue of the Sumerian ruler </a:t>
            </a:r>
            <a:r>
              <a:rPr lang="en-US" dirty="0" err="1"/>
              <a:t>Gudea</a:t>
            </a:r>
            <a:r>
              <a:rPr lang="en-US" dirty="0"/>
              <a:t> portrays him with</a:t>
            </a:r>
            <a:r>
              <a:rPr lang="en-US" baseline="0" dirty="0"/>
              <a:t> hands folded in prayer, indicating his innocence before the gods. This gabbro stone statue was photographed at the </a:t>
            </a:r>
            <a:r>
              <a:rPr lang="en-US" dirty="0"/>
              <a:t>Louvre exhibit at the National Museum of Iran in Tehran.</a:t>
            </a:r>
          </a:p>
          <a:p>
            <a:endParaRPr lang="en-US" dirty="0"/>
          </a:p>
          <a:p>
            <a:r>
              <a:rPr lang="en-US" dirty="0"/>
              <a:t>tb0514184499</a:t>
            </a:r>
          </a:p>
        </p:txBody>
      </p:sp>
      <p:sp>
        <p:nvSpPr>
          <p:cNvPr id="4" name="Slide Number Placeholder 3"/>
          <p:cNvSpPr>
            <a:spLocks noGrp="1"/>
          </p:cNvSpPr>
          <p:nvPr>
            <p:ph type="sldNum" sz="quarter" idx="10"/>
          </p:nvPr>
        </p:nvSpPr>
        <p:spPr/>
        <p:txBody>
          <a:bodyPr/>
          <a:lstStyle/>
          <a:p>
            <a:fld id="{4E4946A3-FD68-4E77-9DEF-1E7536A4AD96}" type="slidenum">
              <a:rPr lang="en-US" smtClean="0"/>
              <a:t>122</a:t>
            </a:fld>
            <a:endParaRPr lang="en-US"/>
          </a:p>
        </p:txBody>
      </p:sp>
    </p:spTree>
    <p:extLst>
      <p:ext uri="{BB962C8B-B14F-4D97-AF65-F5344CB8AC3E}">
        <p14:creationId xmlns:p14="http://schemas.microsoft.com/office/powerpoint/2010/main" val="95686490"/>
      </p:ext>
    </p:extLst>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funerary stela</a:t>
            </a:r>
            <a:r>
              <a:rPr lang="en-US" baseline="0" dirty="0"/>
              <a:t> portrays the deceased laid out on a bier. Two mourners stand at either end, hands over their heads, perhaps an indication that they are pouring dust on their heads as a symbol of mourning. The inscription on the stela is in Aramaic. This stela was photographed at the </a:t>
            </a:r>
            <a:r>
              <a:rPr lang="en-US" dirty="0"/>
              <a:t>Vatican Museums.</a:t>
            </a:r>
          </a:p>
          <a:p>
            <a:endParaRPr lang="en-US" dirty="0"/>
          </a:p>
          <a:p>
            <a:r>
              <a:rPr lang="en-US" dirty="0"/>
              <a:t>tb0512176235</a:t>
            </a:r>
          </a:p>
        </p:txBody>
      </p:sp>
      <p:sp>
        <p:nvSpPr>
          <p:cNvPr id="4" name="Slide Number Placeholder 3"/>
          <p:cNvSpPr>
            <a:spLocks noGrp="1"/>
          </p:cNvSpPr>
          <p:nvPr>
            <p:ph type="sldNum" sz="quarter" idx="10"/>
          </p:nvPr>
        </p:nvSpPr>
        <p:spPr/>
        <p:txBody>
          <a:bodyPr/>
          <a:lstStyle/>
          <a:p>
            <a:fld id="{4E4946A3-FD68-4E77-9DEF-1E7536A4AD96}" type="slidenum">
              <a:rPr lang="en-US" smtClean="0"/>
              <a:t>123</a:t>
            </a:fld>
            <a:endParaRPr lang="en-US"/>
          </a:p>
        </p:txBody>
      </p:sp>
    </p:spTree>
    <p:extLst>
      <p:ext uri="{BB962C8B-B14F-4D97-AF65-F5344CB8AC3E}">
        <p14:creationId xmlns:p14="http://schemas.microsoft.com/office/powerpoint/2010/main" val="95686490"/>
      </p:ext>
    </p:extLst>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This American Colony photograph was taken between 1900 and 1920.</a:t>
            </a:r>
          </a:p>
          <a:p>
            <a:endParaRPr lang="en-US" sz="1200" b="0" i="0" kern="1200" dirty="0">
              <a:solidFill>
                <a:schemeClr val="tx1"/>
              </a:solidFill>
              <a:effectLst/>
              <a:latin typeface="+mn-lt"/>
              <a:ea typeface="+mn-ea"/>
              <a:cs typeface="+mn-cs"/>
            </a:endParaRPr>
          </a:p>
          <a:p>
            <a:r>
              <a:rPr lang="en-US" dirty="0"/>
              <a:t>mat05678</a:t>
            </a:r>
          </a:p>
        </p:txBody>
      </p:sp>
      <p:sp>
        <p:nvSpPr>
          <p:cNvPr id="4" name="Slide Number Placeholder 3"/>
          <p:cNvSpPr>
            <a:spLocks noGrp="1"/>
          </p:cNvSpPr>
          <p:nvPr>
            <p:ph type="sldNum" sz="quarter" idx="10"/>
          </p:nvPr>
        </p:nvSpPr>
        <p:spPr/>
        <p:txBody>
          <a:bodyPr/>
          <a:lstStyle/>
          <a:p>
            <a:fld id="{4E4946A3-FD68-4E77-9DEF-1E7536A4AD96}" type="slidenum">
              <a:rPr lang="en-US" smtClean="0"/>
              <a:t>124</a:t>
            </a:fld>
            <a:endParaRPr lang="en-US"/>
          </a:p>
        </p:txBody>
      </p:sp>
    </p:spTree>
    <p:extLst>
      <p:ext uri="{BB962C8B-B14F-4D97-AF65-F5344CB8AC3E}">
        <p14:creationId xmlns:p14="http://schemas.microsoft.com/office/powerpoint/2010/main" val="1599602922"/>
      </p:ext>
    </p:extLst>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“Zeruiah Street” is located in the Abu Tor neighborhood, south of the Old City.</a:t>
            </a:r>
          </a:p>
          <a:p>
            <a:endParaRPr lang="en-US" dirty="0"/>
          </a:p>
          <a:p>
            <a:r>
              <a:rPr lang="en-US" dirty="0"/>
              <a:t>lbd102318799</a:t>
            </a:r>
          </a:p>
        </p:txBody>
      </p:sp>
      <p:sp>
        <p:nvSpPr>
          <p:cNvPr id="4" name="Slide Number Placeholder 3"/>
          <p:cNvSpPr>
            <a:spLocks noGrp="1"/>
          </p:cNvSpPr>
          <p:nvPr>
            <p:ph type="sldNum" sz="quarter" idx="10"/>
          </p:nvPr>
        </p:nvSpPr>
        <p:spPr/>
        <p:txBody>
          <a:bodyPr/>
          <a:lstStyle/>
          <a:p>
            <a:fld id="{4E4946A3-FD68-4E77-9DEF-1E7536A4AD96}" type="slidenum">
              <a:rPr lang="en-US" smtClean="0"/>
              <a:t>125</a:t>
            </a:fld>
            <a:endParaRPr lang="en-US"/>
          </a:p>
        </p:txBody>
      </p:sp>
    </p:spTree>
    <p:extLst>
      <p:ext uri="{BB962C8B-B14F-4D97-AF65-F5344CB8AC3E}">
        <p14:creationId xmlns:p14="http://schemas.microsoft.com/office/powerpoint/2010/main" val="58196312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“Abigail Street” is located in the Abu Tor neighborhood, south of the Old City.</a:t>
            </a:r>
          </a:p>
          <a:p>
            <a:endParaRPr lang="en-US" dirty="0"/>
          </a:p>
          <a:p>
            <a:r>
              <a:rPr lang="en-US" dirty="0"/>
              <a:t>lbd102318740</a:t>
            </a:r>
          </a:p>
        </p:txBody>
      </p:sp>
      <p:sp>
        <p:nvSpPr>
          <p:cNvPr id="4" name="Slide Number Placeholder 3"/>
          <p:cNvSpPr>
            <a:spLocks noGrp="1"/>
          </p:cNvSpPr>
          <p:nvPr>
            <p:ph type="sldNum" sz="quarter" idx="10"/>
          </p:nvPr>
        </p:nvSpPr>
        <p:spPr/>
        <p:txBody>
          <a:bodyPr/>
          <a:lstStyle/>
          <a:p>
            <a:fld id="{4E4946A3-FD68-4E77-9DEF-1E7536A4AD96}" type="slidenum">
              <a:rPr lang="en-US" smtClean="0"/>
              <a:t>13</a:t>
            </a:fld>
            <a:endParaRPr lang="en-US"/>
          </a:p>
        </p:txBody>
      </p:sp>
    </p:spTree>
    <p:extLst>
      <p:ext uri="{BB962C8B-B14F-4D97-AF65-F5344CB8AC3E}">
        <p14:creationId xmlns:p14="http://schemas.microsoft.com/office/powerpoint/2010/main" val="130193607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spcBef>
                <a:spcPct val="0"/>
              </a:spcBef>
            </a:pPr>
            <a:r>
              <a:rPr lang="en-US" dirty="0"/>
              <a:t>The name “Absalom” (Heb. </a:t>
            </a:r>
            <a:r>
              <a:rPr lang="he-IL" sz="1200" b="0" i="0" u="none" strike="noStrike" kern="1200" baseline="0" dirty="0">
                <a:solidFill>
                  <a:schemeClr val="tx1"/>
                </a:solidFill>
                <a:latin typeface="+mn-lt"/>
                <a:ea typeface="+mn-ea"/>
                <a:cs typeface="+mn-cs"/>
              </a:rPr>
              <a:t>אֲבִישָׁלוֹם</a:t>
            </a:r>
            <a:r>
              <a:rPr lang="en-US" dirty="0"/>
              <a:t>) means “my father</a:t>
            </a:r>
            <a:r>
              <a:rPr lang="en-US" baseline="0" dirty="0"/>
              <a:t> is peace.” </a:t>
            </a:r>
            <a:r>
              <a:rPr lang="en-US" dirty="0"/>
              <a:t>This American Colony photo</a:t>
            </a:r>
            <a:r>
              <a:rPr lang="en-US" baseline="0" dirty="0"/>
              <a:t> was taken </a:t>
            </a:r>
            <a:r>
              <a:rPr lang="en-US" dirty="0"/>
              <a:t>between 1900 and 1920.</a:t>
            </a:r>
          </a:p>
          <a:p>
            <a:pPr marL="228600" indent="-228600">
              <a:spcBef>
                <a:spcPct val="0"/>
              </a:spcBef>
            </a:pPr>
            <a:endParaRPr lang="en-US" dirty="0"/>
          </a:p>
          <a:p>
            <a:pPr marL="228600" indent="-228600">
              <a:spcBef>
                <a:spcPct val="0"/>
              </a:spcBef>
            </a:pPr>
            <a:r>
              <a:rPr lang="en-US" dirty="0"/>
              <a:t>mat01351</a:t>
            </a:r>
          </a:p>
        </p:txBody>
      </p:sp>
      <p:sp>
        <p:nvSpPr>
          <p:cNvPr id="4" name="Slide Number Placeholder 3"/>
          <p:cNvSpPr>
            <a:spLocks noGrp="1"/>
          </p:cNvSpPr>
          <p:nvPr>
            <p:ph type="sldNum" sz="quarter" idx="10"/>
          </p:nvPr>
        </p:nvSpPr>
        <p:spPr/>
        <p:txBody>
          <a:bodyPr/>
          <a:lstStyle/>
          <a:p>
            <a:fld id="{4E4946A3-FD68-4E77-9DEF-1E7536A4AD96}" type="slidenum">
              <a:rPr lang="en-US" smtClean="0"/>
              <a:t>14</a:t>
            </a:fld>
            <a:endParaRPr lang="en-US"/>
          </a:p>
        </p:txBody>
      </p:sp>
    </p:spTree>
    <p:extLst>
      <p:ext uri="{BB962C8B-B14F-4D97-AF65-F5344CB8AC3E}">
        <p14:creationId xmlns:p14="http://schemas.microsoft.com/office/powerpoint/2010/main" val="9568649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spcBef>
                <a:spcPct val="0"/>
              </a:spcBef>
            </a:pPr>
            <a:r>
              <a:rPr lang="en-US" sz="1200" kern="1200" dirty="0">
                <a:solidFill>
                  <a:schemeClr val="tx1"/>
                </a:solidFill>
                <a:effectLst/>
                <a:latin typeface="+mn-lt"/>
                <a:ea typeface="+mn-ea"/>
                <a:cs typeface="+mn-cs"/>
              </a:rPr>
              <a:t>The region of Geshur (on this map spelled “</a:t>
            </a:r>
            <a:r>
              <a:rPr lang="en-US" sz="1200" kern="1200" dirty="0" err="1">
                <a:solidFill>
                  <a:schemeClr val="tx1"/>
                </a:solidFill>
                <a:effectLst/>
                <a:latin typeface="+mn-lt"/>
                <a:ea typeface="+mn-ea"/>
                <a:cs typeface="+mn-cs"/>
              </a:rPr>
              <a:t>Gesher</a:t>
            </a:r>
            <a:r>
              <a:rPr lang="en-US" sz="1200" kern="1200" dirty="0">
                <a:solidFill>
                  <a:schemeClr val="tx1"/>
                </a:solidFill>
                <a:effectLst/>
                <a:latin typeface="+mn-lt"/>
                <a:ea typeface="+mn-ea"/>
                <a:cs typeface="+mn-cs"/>
              </a:rPr>
              <a:t>”) is located on the northeast side of the Sea of Galilee. David’s city of Hebron is visible near the bottom. This map is a detail of map</a:t>
            </a:r>
            <a:r>
              <a:rPr lang="en-US" sz="1200" kern="1200" baseline="0" dirty="0">
                <a:solidFill>
                  <a:schemeClr val="tx1"/>
                </a:solidFill>
                <a:effectLst/>
                <a:latin typeface="+mn-lt"/>
                <a:ea typeface="+mn-ea"/>
                <a:cs typeface="+mn-cs"/>
              </a:rPr>
              <a:t> 5-6 </a:t>
            </a:r>
            <a:r>
              <a:rPr lang="en-US" dirty="0"/>
              <a:t>from the </a:t>
            </a:r>
            <a:r>
              <a:rPr lang="en-US" i="1" dirty="0"/>
              <a:t>Satellite Bible Atlas</a:t>
            </a:r>
            <a:r>
              <a:rPr lang="en-US" dirty="0"/>
              <a:t>, by William Schlegel. Used by permission.</a:t>
            </a:r>
          </a:p>
        </p:txBody>
      </p:sp>
      <p:sp>
        <p:nvSpPr>
          <p:cNvPr id="4" name="Slide Number Placeholder 3"/>
          <p:cNvSpPr>
            <a:spLocks noGrp="1"/>
          </p:cNvSpPr>
          <p:nvPr>
            <p:ph type="sldNum" sz="quarter" idx="10"/>
          </p:nvPr>
        </p:nvSpPr>
        <p:spPr/>
        <p:txBody>
          <a:bodyPr/>
          <a:lstStyle/>
          <a:p>
            <a:fld id="{4E4946A3-FD68-4E77-9DEF-1E7536A4AD96}" type="slidenum">
              <a:rPr lang="en-US" smtClean="0"/>
              <a:t>15</a:t>
            </a:fld>
            <a:endParaRPr lang="en-US"/>
          </a:p>
        </p:txBody>
      </p:sp>
    </p:spTree>
    <p:extLst>
      <p:ext uri="{BB962C8B-B14F-4D97-AF65-F5344CB8AC3E}">
        <p14:creationId xmlns:p14="http://schemas.microsoft.com/office/powerpoint/2010/main" val="222408894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kern="1200" dirty="0">
                <a:solidFill>
                  <a:schemeClr val="tx1"/>
                </a:solidFill>
                <a:effectLst/>
                <a:ea typeface="+mn-ea"/>
                <a:cs typeface="+mn-cs"/>
              </a:rPr>
              <a:t>The kingdom of Geshur is mentioned fourteen times in the Bible (</a:t>
            </a:r>
            <a:r>
              <a:rPr lang="en-US" kern="1200" dirty="0" err="1">
                <a:solidFill>
                  <a:schemeClr val="tx1"/>
                </a:solidFill>
                <a:effectLst/>
                <a:ea typeface="+mn-ea"/>
                <a:cs typeface="+mn-cs"/>
              </a:rPr>
              <a:t>Deut</a:t>
            </a:r>
            <a:r>
              <a:rPr lang="en-US" kern="1200" dirty="0">
                <a:solidFill>
                  <a:schemeClr val="tx1"/>
                </a:solidFill>
                <a:effectLst/>
                <a:ea typeface="+mn-ea"/>
                <a:cs typeface="+mn-cs"/>
              </a:rPr>
              <a:t> 3:14; Josh 12:5; 13:2, 11, 13; 1 Sam 27:8; 2 Sam 3:3; 13:37-38; 14:23, 32; 15:8; 1 </a:t>
            </a:r>
            <a:r>
              <a:rPr lang="en-US" kern="1200" dirty="0" err="1">
                <a:solidFill>
                  <a:schemeClr val="tx1"/>
                </a:solidFill>
                <a:effectLst/>
                <a:ea typeface="+mn-ea"/>
                <a:cs typeface="+mn-cs"/>
              </a:rPr>
              <a:t>Chr</a:t>
            </a:r>
            <a:r>
              <a:rPr lang="en-US" kern="1200" dirty="0">
                <a:solidFill>
                  <a:schemeClr val="tx1"/>
                </a:solidFill>
                <a:effectLst/>
                <a:ea typeface="+mn-ea"/>
                <a:cs typeface="+mn-cs"/>
              </a:rPr>
              <a:t> 2:23; 3:2). The references in Deuteronomy and Joshua refer to the kingdom in relation to the tribal borders and the pre-existing geopolitical realities of Canaan. Significantly, most of these references group </a:t>
            </a:r>
            <a:r>
              <a:rPr lang="en-US" kern="1200" dirty="0" err="1">
                <a:solidFill>
                  <a:schemeClr val="tx1"/>
                </a:solidFill>
                <a:effectLst/>
                <a:ea typeface="+mn-ea"/>
                <a:cs typeface="+mn-cs"/>
              </a:rPr>
              <a:t>Geshur</a:t>
            </a:r>
            <a:r>
              <a:rPr lang="en-US" kern="1200" dirty="0">
                <a:solidFill>
                  <a:schemeClr val="tx1"/>
                </a:solidFill>
                <a:effectLst/>
                <a:ea typeface="+mn-ea"/>
                <a:cs typeface="+mn-cs"/>
              </a:rPr>
              <a:t> with </a:t>
            </a:r>
            <a:r>
              <a:rPr lang="en-US" kern="1200" dirty="0" err="1">
                <a:solidFill>
                  <a:schemeClr val="tx1"/>
                </a:solidFill>
                <a:effectLst/>
                <a:ea typeface="+mn-ea"/>
                <a:cs typeface="+mn-cs"/>
              </a:rPr>
              <a:t>Maacath</a:t>
            </a:r>
            <a:r>
              <a:rPr lang="en-US" kern="1200" dirty="0">
                <a:solidFill>
                  <a:schemeClr val="tx1"/>
                </a:solidFill>
                <a:effectLst/>
                <a:ea typeface="+mn-ea"/>
                <a:cs typeface="+mn-cs"/>
              </a:rPr>
              <a:t>. </a:t>
            </a:r>
          </a:p>
          <a:p>
            <a:endParaRPr lang="en-US" kern="1200" dirty="0">
              <a:solidFill>
                <a:schemeClr val="tx1"/>
              </a:solidFill>
              <a:effectLst/>
              <a:ea typeface="+mn-ea"/>
              <a:cs typeface="+mn-cs"/>
            </a:endParaRPr>
          </a:p>
          <a:p>
            <a:r>
              <a:rPr lang="en-US" kern="1200" dirty="0">
                <a:solidFill>
                  <a:schemeClr val="tx1"/>
                </a:solidFill>
                <a:effectLst/>
                <a:ea typeface="+mn-ea"/>
                <a:cs typeface="+mn-cs"/>
              </a:rPr>
              <a:t>The Samuel references all relate to the Davidic era in relation to his marriage alliance with the kingdom and subsequent difficulties with the fruit of this union, Absalom. Na’aman discusses the above cited biblical texts and also the Amarna Letters, Neo-Assyrian texts, and the archaeological evidence in order to determine the location of the region of Geshur (2012). Regarding the possible Neo-Assyrian reference, Na’aman tentatively suggests identifying the broken toponym of the fourth city of Shalmaneser III’s 838 campaign with Geshur (2012: 92–94). If he is correct, this is significant historically as it could mean that Geshur was an independent kingdom from Aram Damascus as late as the last quarter of the 9th century BC. </a:t>
            </a:r>
          </a:p>
          <a:p>
            <a:endParaRPr lang="en-US" kern="1200" dirty="0">
              <a:solidFill>
                <a:schemeClr val="tx1"/>
              </a:solidFill>
              <a:effectLst/>
              <a:ea typeface="+mn-ea"/>
              <a:cs typeface="+mn-cs"/>
            </a:endParaRPr>
          </a:p>
          <a:p>
            <a:r>
              <a:rPr lang="en-US" kern="1200" dirty="0">
                <a:solidFill>
                  <a:schemeClr val="tx1"/>
                </a:solidFill>
                <a:effectLst/>
                <a:ea typeface="+mn-ea"/>
                <a:cs typeface="+mn-cs"/>
              </a:rPr>
              <a:t>The impressive Iron Age II remains at et-Tell (20 ac, 8 ha) indicate that it was the most important town in the east Jordan Valley between the </a:t>
            </a:r>
            <a:r>
              <a:rPr lang="en-US" kern="1200" dirty="0" err="1">
                <a:solidFill>
                  <a:schemeClr val="tx1"/>
                </a:solidFill>
                <a:effectLst/>
                <a:ea typeface="+mn-ea"/>
                <a:cs typeface="+mn-cs"/>
              </a:rPr>
              <a:t>Jarmuk</a:t>
            </a:r>
            <a:r>
              <a:rPr lang="en-US" kern="1200" dirty="0">
                <a:solidFill>
                  <a:schemeClr val="tx1"/>
                </a:solidFill>
                <a:effectLst/>
                <a:ea typeface="+mn-ea"/>
                <a:cs typeface="+mn-cs"/>
              </a:rPr>
              <a:t> River and Tel Dan (Na’aman 2012: 94–95). This area may also have been the entire hinterland of Geshur. </a:t>
            </a:r>
          </a:p>
          <a:p>
            <a:endParaRPr lang="en-US" b="1" kern="1200" dirty="0">
              <a:solidFill>
                <a:schemeClr val="tx1"/>
              </a:solidFill>
              <a:effectLst/>
              <a:ea typeface="+mn-ea"/>
              <a:cs typeface="+mn-cs"/>
            </a:endParaRPr>
          </a:p>
          <a:p>
            <a:r>
              <a:rPr lang="en-US" b="1" kern="1200" dirty="0">
                <a:solidFill>
                  <a:schemeClr val="tx1"/>
                </a:solidFill>
                <a:effectLst/>
                <a:ea typeface="+mn-ea"/>
                <a:cs typeface="+mn-cs"/>
              </a:rPr>
              <a:t>Reference:</a:t>
            </a:r>
            <a:endParaRPr lang="en-US" b="0" kern="1200" dirty="0">
              <a:solidFill>
                <a:schemeClr val="tx1"/>
              </a:solidFill>
              <a:effectLst/>
              <a:ea typeface="+mn-ea"/>
              <a:cs typeface="+mn-cs"/>
            </a:endParaRPr>
          </a:p>
          <a:p>
            <a:r>
              <a:rPr lang="en-US" kern="1200" dirty="0">
                <a:solidFill>
                  <a:schemeClr val="tx1"/>
                </a:solidFill>
                <a:effectLst/>
                <a:ea typeface="+mn-ea"/>
                <a:cs typeface="+mn-cs"/>
              </a:rPr>
              <a:t>Na’aman, </a:t>
            </a:r>
            <a:r>
              <a:rPr lang="en-US" kern="1200" dirty="0" err="1">
                <a:solidFill>
                  <a:schemeClr val="tx1"/>
                </a:solidFill>
                <a:effectLst/>
                <a:ea typeface="+mn-ea"/>
                <a:cs typeface="+mn-cs"/>
              </a:rPr>
              <a:t>Nadav</a:t>
            </a:r>
            <a:r>
              <a:rPr lang="en-US" kern="1200" dirty="0">
                <a:solidFill>
                  <a:schemeClr val="tx1"/>
                </a:solidFill>
                <a:effectLst/>
                <a:ea typeface="+mn-ea"/>
                <a:cs typeface="+mn-cs"/>
              </a:rPr>
              <a:t>.</a:t>
            </a:r>
          </a:p>
          <a:p>
            <a:pPr marL="685800" indent="-457200">
              <a:tabLst>
                <a:tab pos="685800" algn="l"/>
              </a:tabLst>
            </a:pPr>
            <a:r>
              <a:rPr lang="en-US" kern="1200" dirty="0">
                <a:solidFill>
                  <a:schemeClr val="tx1"/>
                </a:solidFill>
                <a:effectLst/>
                <a:ea typeface="+mn-ea"/>
                <a:cs typeface="+mn-cs"/>
              </a:rPr>
              <a:t>2012	The Kingdom of Geshur in History and Memory. </a:t>
            </a:r>
            <a:r>
              <a:rPr lang="en-US" i="1" kern="1200" dirty="0">
                <a:solidFill>
                  <a:schemeClr val="tx1"/>
                </a:solidFill>
                <a:effectLst/>
                <a:ea typeface="+mn-ea"/>
                <a:cs typeface="+mn-cs"/>
              </a:rPr>
              <a:t>Scandinavian Journal of the Old Testament</a:t>
            </a:r>
            <a:r>
              <a:rPr lang="en-US" kern="1200" dirty="0">
                <a:solidFill>
                  <a:schemeClr val="tx1"/>
                </a:solidFill>
                <a:effectLst/>
                <a:ea typeface="+mn-ea"/>
                <a:cs typeface="+mn-cs"/>
              </a:rPr>
              <a:t> 26: 88–101.</a:t>
            </a:r>
            <a:br>
              <a:rPr lang="en-US" kern="1200" dirty="0">
                <a:solidFill>
                  <a:schemeClr val="tx1"/>
                </a:solidFill>
                <a:effectLst/>
                <a:ea typeface="+mn-ea"/>
                <a:cs typeface="+mn-cs"/>
              </a:rPr>
            </a:br>
            <a:endParaRPr lang="en-US" baseline="0" dirty="0"/>
          </a:p>
          <a:p>
            <a:r>
              <a:rPr lang="en-US" dirty="0"/>
              <a:t>ws040215089</a:t>
            </a:r>
          </a:p>
        </p:txBody>
      </p:sp>
      <p:sp>
        <p:nvSpPr>
          <p:cNvPr id="4" name="Slide Number Placeholder 3"/>
          <p:cNvSpPr>
            <a:spLocks noGrp="1"/>
          </p:cNvSpPr>
          <p:nvPr>
            <p:ph type="sldNum" sz="quarter" idx="10"/>
          </p:nvPr>
        </p:nvSpPr>
        <p:spPr/>
        <p:txBody>
          <a:bodyPr/>
          <a:lstStyle/>
          <a:p>
            <a:fld id="{4E4946A3-FD68-4E77-9DEF-1E7536A4AD96}" type="slidenum">
              <a:rPr lang="en-US" smtClean="0"/>
              <a:t>16</a:t>
            </a:fld>
            <a:endParaRPr lang="en-US"/>
          </a:p>
        </p:txBody>
      </p:sp>
    </p:spTree>
    <p:extLst>
      <p:ext uri="{BB962C8B-B14F-4D97-AF65-F5344CB8AC3E}">
        <p14:creationId xmlns:p14="http://schemas.microsoft.com/office/powerpoint/2010/main" val="9568649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Na’aman suggests that the kingdom of Geshur, centered at et-Tell, was “established in about the mid-tenth century BCE and existed through the third quarter of the ninth century, when it was annexed by Hazael, king of Aram” in the mold of a Late Bronze city-state over a small region (2012: 97). Following the Damascene annexation, the site was destroyed by Tiglath-pileser III in 732 BC. Conversely, </a:t>
            </a:r>
            <a:r>
              <a:rPr lang="en-US" sz="1200" kern="1200" dirty="0" err="1">
                <a:solidFill>
                  <a:schemeClr val="tx1"/>
                </a:solidFill>
                <a:effectLst/>
                <a:latin typeface="+mn-lt"/>
                <a:ea typeface="+mn-ea"/>
                <a:cs typeface="+mn-cs"/>
              </a:rPr>
              <a:t>Arav</a:t>
            </a:r>
            <a:r>
              <a:rPr lang="en-US" sz="1200" kern="1200" dirty="0">
                <a:solidFill>
                  <a:schemeClr val="tx1"/>
                </a:solidFill>
                <a:effectLst/>
                <a:latin typeface="+mn-lt"/>
                <a:ea typeface="+mn-ea"/>
                <a:cs typeface="+mn-cs"/>
              </a:rPr>
              <a:t> (2013) concludes that Tell </a:t>
            </a:r>
            <a:r>
              <a:rPr lang="en-US" sz="1200" kern="1200" dirty="0" err="1">
                <a:solidFill>
                  <a:schemeClr val="tx1"/>
                </a:solidFill>
                <a:effectLst/>
                <a:latin typeface="+mn-lt"/>
                <a:ea typeface="+mn-ea"/>
                <a:cs typeface="+mn-cs"/>
              </a:rPr>
              <a:t>Hadar</a:t>
            </a:r>
            <a:r>
              <a:rPr lang="en-US" sz="1200" kern="1200" dirty="0">
                <a:solidFill>
                  <a:schemeClr val="tx1"/>
                </a:solidFill>
                <a:effectLst/>
                <a:latin typeface="+mn-lt"/>
                <a:ea typeface="+mn-ea"/>
                <a:cs typeface="+mn-cs"/>
              </a:rPr>
              <a:t> and et-Tell were the two main cities of the kingdom of Geshur with the former functioning as the main site in the Iron I and the latter in the Iron IIA–B. There is also an apparent reference to Geshur in EA</a:t>
            </a:r>
            <a:r>
              <a:rPr lang="en-US" sz="1200" kern="1200" baseline="0" dirty="0">
                <a:solidFill>
                  <a:schemeClr val="tx1"/>
                </a:solidFill>
                <a:effectLst/>
                <a:latin typeface="+mn-lt"/>
                <a:ea typeface="+mn-ea"/>
                <a:cs typeface="+mn-cs"/>
              </a:rPr>
              <a:t> 256, which refers to “the cities of </a:t>
            </a:r>
            <a:r>
              <a:rPr lang="en-US" sz="1200" kern="1200" baseline="0" dirty="0" err="1">
                <a:solidFill>
                  <a:schemeClr val="tx1"/>
                </a:solidFill>
                <a:effectLst/>
                <a:latin typeface="+mn-lt"/>
                <a:ea typeface="+mn-ea"/>
                <a:cs typeface="+mn-cs"/>
              </a:rPr>
              <a:t>Garu</a:t>
            </a:r>
            <a:r>
              <a:rPr lang="en-US" sz="1200" kern="1200" baseline="0" dirty="0">
                <a:solidFill>
                  <a:schemeClr val="tx1"/>
                </a:solidFill>
                <a:effectLst/>
                <a:latin typeface="+mn-lt"/>
                <a:ea typeface="+mn-ea"/>
                <a:cs typeface="+mn-cs"/>
              </a:rPr>
              <a:t>” (Moran 1992: 309).</a:t>
            </a:r>
            <a:endParaRPr lang="en-US" sz="1200" kern="1200" dirty="0">
              <a:solidFill>
                <a:schemeClr val="tx1"/>
              </a:solidFill>
              <a:effectLst/>
              <a:latin typeface="+mn-lt"/>
              <a:ea typeface="+mn-ea"/>
              <a:cs typeface="+mn-cs"/>
            </a:endParaRPr>
          </a:p>
          <a:p>
            <a:endParaRPr lang="en-US" sz="1200" b="1"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References:</a:t>
            </a:r>
            <a:endParaRPr lang="en-US" sz="1200" b="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Arav, Rami.</a:t>
            </a:r>
            <a:endParaRPr lang="en-US" dirty="0"/>
          </a:p>
          <a:p>
            <a:pPr marL="685800" indent="-457200">
              <a:tabLst>
                <a:tab pos="685800" algn="l"/>
              </a:tabLst>
            </a:pPr>
            <a:r>
              <a:rPr lang="en-US" sz="1200" kern="1200" dirty="0">
                <a:solidFill>
                  <a:schemeClr val="tx1"/>
                </a:solidFill>
                <a:effectLst/>
                <a:latin typeface="+mn-lt"/>
                <a:ea typeface="+mn-ea"/>
                <a:cs typeface="+mn-cs"/>
              </a:rPr>
              <a:t>2013	</a:t>
            </a:r>
            <a:r>
              <a:rPr lang="en-US" sz="1200" kern="1200" dirty="0" err="1">
                <a:solidFill>
                  <a:schemeClr val="tx1"/>
                </a:solidFill>
                <a:effectLst/>
                <a:latin typeface="+mn-lt"/>
                <a:ea typeface="+mn-ea"/>
                <a:cs typeface="+mn-cs"/>
              </a:rPr>
              <a:t>Geshur</a:t>
            </a:r>
            <a:r>
              <a:rPr lang="en-US" sz="1200" kern="1200" dirty="0">
                <a:solidFill>
                  <a:schemeClr val="tx1"/>
                </a:solidFill>
                <a:effectLst/>
                <a:latin typeface="+mn-lt"/>
                <a:ea typeface="+mn-ea"/>
                <a:cs typeface="+mn-cs"/>
              </a:rPr>
              <a:t>: The </a:t>
            </a:r>
            <a:r>
              <a:rPr lang="en-US" sz="1200" kern="1200" dirty="0" err="1">
                <a:solidFill>
                  <a:schemeClr val="tx1"/>
                </a:solidFill>
                <a:effectLst/>
                <a:latin typeface="+mn-lt"/>
                <a:ea typeface="+mn-ea"/>
                <a:cs typeface="+mn-cs"/>
              </a:rPr>
              <a:t>Southwesternmost</a:t>
            </a:r>
            <a:r>
              <a:rPr lang="en-US" sz="1200" kern="1200" dirty="0">
                <a:solidFill>
                  <a:schemeClr val="tx1"/>
                </a:solidFill>
                <a:effectLst/>
                <a:latin typeface="+mn-lt"/>
                <a:ea typeface="+mn-ea"/>
                <a:cs typeface="+mn-cs"/>
              </a:rPr>
              <a:t> Aramean Kingdom. Pp. 1–29 in </a:t>
            </a:r>
            <a:r>
              <a:rPr lang="en-US" sz="1200" i="1" kern="1200" dirty="0">
                <a:solidFill>
                  <a:schemeClr val="tx1"/>
                </a:solidFill>
                <a:effectLst/>
                <a:latin typeface="+mn-lt"/>
                <a:ea typeface="+mn-ea"/>
                <a:cs typeface="+mn-cs"/>
              </a:rPr>
              <a:t>Arameans, Chaldeans, and Arabs in Babylonia and Palestine in the First Millennium BC</a:t>
            </a:r>
            <a:r>
              <a:rPr lang="en-US" sz="1200" kern="1200" dirty="0">
                <a:solidFill>
                  <a:schemeClr val="tx1"/>
                </a:solidFill>
                <a:effectLst/>
                <a:latin typeface="+mn-lt"/>
                <a:ea typeface="+mn-ea"/>
                <a:cs typeface="+mn-cs"/>
              </a:rPr>
              <a:t>, edited by A. </a:t>
            </a:r>
            <a:r>
              <a:rPr lang="en-US" sz="1200" kern="1200" dirty="0" err="1">
                <a:solidFill>
                  <a:schemeClr val="tx1"/>
                </a:solidFill>
                <a:effectLst/>
                <a:latin typeface="+mn-lt"/>
                <a:ea typeface="+mn-ea"/>
                <a:cs typeface="+mn-cs"/>
              </a:rPr>
              <a:t>Berlejung</a:t>
            </a:r>
            <a:r>
              <a:rPr lang="en-US" sz="1200" kern="1200" dirty="0">
                <a:solidFill>
                  <a:schemeClr val="tx1"/>
                </a:solidFill>
                <a:effectLst/>
                <a:latin typeface="+mn-lt"/>
                <a:ea typeface="+mn-ea"/>
                <a:cs typeface="+mn-cs"/>
              </a:rPr>
              <a:t> and M. P. </a:t>
            </a:r>
            <a:r>
              <a:rPr lang="en-US" sz="1200" kern="1200" dirty="0" err="1">
                <a:solidFill>
                  <a:schemeClr val="tx1"/>
                </a:solidFill>
                <a:effectLst/>
                <a:latin typeface="+mn-lt"/>
                <a:ea typeface="+mn-ea"/>
                <a:cs typeface="+mn-cs"/>
              </a:rPr>
              <a:t>Streck</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Leipziger</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Altorientalische</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Studien</a:t>
            </a:r>
            <a:r>
              <a:rPr lang="en-US" sz="1200" kern="1200" dirty="0">
                <a:solidFill>
                  <a:schemeClr val="tx1"/>
                </a:solidFill>
                <a:effectLst/>
                <a:latin typeface="+mn-lt"/>
                <a:ea typeface="+mn-ea"/>
                <a:cs typeface="+mn-cs"/>
              </a:rPr>
              <a:t> 3. Wiesbaden: </a:t>
            </a:r>
            <a:r>
              <a:rPr lang="en-US" sz="1200" kern="1200" dirty="0" err="1">
                <a:solidFill>
                  <a:schemeClr val="tx1"/>
                </a:solidFill>
                <a:effectLst/>
                <a:latin typeface="+mn-lt"/>
                <a:ea typeface="+mn-ea"/>
                <a:cs typeface="+mn-cs"/>
              </a:rPr>
              <a:t>Harrassowitz</a:t>
            </a:r>
            <a:r>
              <a:rPr lang="en-US" sz="1200" kern="1200" dirty="0">
                <a:solidFill>
                  <a:schemeClr val="tx1"/>
                </a:solidFill>
                <a:effectLst/>
                <a:latin typeface="+mn-lt"/>
                <a:ea typeface="+mn-ea"/>
                <a:cs typeface="+mn-cs"/>
              </a:rPr>
              <a:t>.</a:t>
            </a:r>
          </a:p>
          <a:p>
            <a:r>
              <a:rPr lang="en-US" sz="1200" kern="1200" dirty="0">
                <a:solidFill>
                  <a:schemeClr val="tx1"/>
                </a:solidFill>
                <a:effectLst/>
                <a:latin typeface="+mn-lt"/>
                <a:ea typeface="+mn-ea"/>
                <a:cs typeface="+mn-cs"/>
              </a:rPr>
              <a:t>Moran, William L.</a:t>
            </a:r>
          </a:p>
          <a:p>
            <a:pPr marL="685800" indent="-457200">
              <a:tabLst>
                <a:tab pos="685800" algn="l"/>
              </a:tabLst>
            </a:pPr>
            <a:r>
              <a:rPr lang="en-US" sz="1200" kern="1200" dirty="0">
                <a:solidFill>
                  <a:schemeClr val="tx1"/>
                </a:solidFill>
                <a:effectLst/>
                <a:latin typeface="+mn-lt"/>
                <a:ea typeface="+mn-ea"/>
                <a:cs typeface="+mn-cs"/>
              </a:rPr>
              <a:t>1992	</a:t>
            </a:r>
            <a:r>
              <a:rPr lang="en-US" sz="1200" i="1" kern="1200" dirty="0">
                <a:solidFill>
                  <a:schemeClr val="tx1"/>
                </a:solidFill>
                <a:effectLst/>
                <a:latin typeface="+mn-lt"/>
                <a:ea typeface="+mn-ea"/>
                <a:cs typeface="+mn-cs"/>
              </a:rPr>
              <a:t>The Amarna Letters.</a:t>
            </a:r>
            <a:r>
              <a:rPr lang="en-US" sz="1200" kern="1200" dirty="0">
                <a:solidFill>
                  <a:schemeClr val="tx1"/>
                </a:solidFill>
                <a:effectLst/>
                <a:latin typeface="+mn-lt"/>
                <a:ea typeface="+mn-ea"/>
                <a:cs typeface="+mn-cs"/>
              </a:rPr>
              <a:t> London: Johns Hopkins University Press.</a:t>
            </a:r>
            <a:endParaRPr lang="en-US" dirty="0"/>
          </a:p>
          <a:p>
            <a:r>
              <a:rPr lang="en-US" sz="1200" kern="1200" dirty="0" err="1">
                <a:solidFill>
                  <a:schemeClr val="tx1"/>
                </a:solidFill>
                <a:effectLst/>
                <a:latin typeface="+mn-lt"/>
                <a:ea typeface="+mn-ea"/>
                <a:cs typeface="+mn-cs"/>
              </a:rPr>
              <a:t>Na’aman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Nadav</a:t>
            </a:r>
            <a:r>
              <a:rPr lang="en-US" sz="1200" kern="1200" dirty="0">
                <a:solidFill>
                  <a:schemeClr val="tx1"/>
                </a:solidFill>
                <a:effectLst/>
                <a:latin typeface="+mn-lt"/>
                <a:ea typeface="+mn-ea"/>
                <a:cs typeface="+mn-cs"/>
              </a:rPr>
              <a:t>.</a:t>
            </a:r>
          </a:p>
          <a:p>
            <a:pPr marL="685800" indent="-457200">
              <a:tabLst>
                <a:tab pos="685800" algn="l"/>
              </a:tabLst>
            </a:pPr>
            <a:r>
              <a:rPr lang="en-US" sz="1200" kern="1200" dirty="0">
                <a:solidFill>
                  <a:schemeClr val="tx1"/>
                </a:solidFill>
                <a:effectLst/>
                <a:latin typeface="+mn-lt"/>
                <a:ea typeface="+mn-ea"/>
                <a:cs typeface="+mn-cs"/>
              </a:rPr>
              <a:t>2012	The Kingdom of </a:t>
            </a:r>
            <a:r>
              <a:rPr lang="en-US" sz="1200" kern="1200" dirty="0" err="1">
                <a:solidFill>
                  <a:schemeClr val="tx1"/>
                </a:solidFill>
                <a:effectLst/>
                <a:latin typeface="+mn-lt"/>
                <a:ea typeface="+mn-ea"/>
                <a:cs typeface="+mn-cs"/>
              </a:rPr>
              <a:t>Geshur</a:t>
            </a:r>
            <a:r>
              <a:rPr lang="en-US" sz="1200" kern="1200" dirty="0">
                <a:solidFill>
                  <a:schemeClr val="tx1"/>
                </a:solidFill>
                <a:effectLst/>
                <a:latin typeface="+mn-lt"/>
                <a:ea typeface="+mn-ea"/>
                <a:cs typeface="+mn-cs"/>
              </a:rPr>
              <a:t> in History and Memory. </a:t>
            </a:r>
            <a:r>
              <a:rPr lang="en-US" sz="1200" i="1" kern="1200" dirty="0">
                <a:solidFill>
                  <a:schemeClr val="tx1"/>
                </a:solidFill>
                <a:effectLst/>
                <a:latin typeface="+mn-lt"/>
                <a:ea typeface="+mn-ea"/>
                <a:cs typeface="+mn-cs"/>
              </a:rPr>
              <a:t>Scandinavian Journal of the Old Testament</a:t>
            </a:r>
            <a:r>
              <a:rPr lang="en-US" sz="1200" kern="1200" dirty="0">
                <a:solidFill>
                  <a:schemeClr val="tx1"/>
                </a:solidFill>
                <a:effectLst/>
                <a:latin typeface="+mn-lt"/>
                <a:ea typeface="+mn-ea"/>
                <a:cs typeface="+mn-cs"/>
              </a:rPr>
              <a:t> 26: 88–101.</a:t>
            </a:r>
            <a:br>
              <a:rPr lang="en-US" sz="1200" kern="1200" dirty="0">
                <a:solidFill>
                  <a:schemeClr val="tx1"/>
                </a:solidFill>
                <a:effectLst/>
                <a:latin typeface="+mn-lt"/>
                <a:ea typeface="+mn-ea"/>
                <a:cs typeface="+mn-cs"/>
              </a:rPr>
            </a:br>
            <a:endParaRPr lang="en-US" dirty="0"/>
          </a:p>
          <a:p>
            <a:pPr marL="228600" marR="0" indent="-228600" algn="l" defTabSz="914400" rtl="0" eaLnBrk="1" fontAlgn="auto" latinLnBrk="0" hangingPunct="1">
              <a:lnSpc>
                <a:spcPct val="100000"/>
              </a:lnSpc>
              <a:spcBef>
                <a:spcPct val="0"/>
              </a:spcBef>
              <a:spcAft>
                <a:spcPts val="0"/>
              </a:spcAft>
              <a:buClrTx/>
              <a:buSzTx/>
              <a:buFontTx/>
              <a:buNone/>
              <a:tabLst/>
              <a:defRPr/>
            </a:pPr>
            <a:r>
              <a:rPr lang="en-US" dirty="0"/>
              <a:t>tb011412620</a:t>
            </a:r>
          </a:p>
        </p:txBody>
      </p:sp>
      <p:sp>
        <p:nvSpPr>
          <p:cNvPr id="4" name="Slide Number Placeholder 3"/>
          <p:cNvSpPr>
            <a:spLocks noGrp="1"/>
          </p:cNvSpPr>
          <p:nvPr>
            <p:ph type="sldNum" sz="quarter" idx="10"/>
          </p:nvPr>
        </p:nvSpPr>
        <p:spPr/>
        <p:txBody>
          <a:bodyPr/>
          <a:lstStyle/>
          <a:p>
            <a:fld id="{4E4946A3-FD68-4E77-9DEF-1E7536A4AD96}" type="slidenum">
              <a:rPr lang="en-US" smtClean="0"/>
              <a:t>17</a:t>
            </a:fld>
            <a:endParaRPr lang="en-US"/>
          </a:p>
        </p:txBody>
      </p:sp>
    </p:spTree>
    <p:extLst>
      <p:ext uri="{BB962C8B-B14F-4D97-AF65-F5344CB8AC3E}">
        <p14:creationId xmlns:p14="http://schemas.microsoft.com/office/powerpoint/2010/main" val="9568649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ct val="0"/>
              </a:spcBef>
              <a:spcAft>
                <a:spcPts val="0"/>
              </a:spcAft>
              <a:buClrTx/>
              <a:buSzTx/>
              <a:buFontTx/>
              <a:buNone/>
              <a:tabLst/>
              <a:defRPr/>
            </a:pPr>
            <a:r>
              <a:rPr lang="is-IS" dirty="0"/>
              <a:t>The Iron Age gate at et-Tell is one of the largest ever found in Israel. Note the cultic installation on the right</a:t>
            </a:r>
            <a:r>
              <a:rPr lang="is-IS" baseline="0" dirty="0"/>
              <a:t> side of the gate, consisting of a stone platform topped by a stele with a horned figure. Also noteworthy are the two standing stones (</a:t>
            </a:r>
            <a:r>
              <a:rPr lang="is-IS" i="1" baseline="0" dirty="0"/>
              <a:t>masseboth</a:t>
            </a:r>
            <a:r>
              <a:rPr lang="is-IS" baseline="0" dirty="0"/>
              <a:t>) situated on either side of the gate.</a:t>
            </a:r>
          </a:p>
          <a:p>
            <a:pPr marL="0" marR="0" indent="0" algn="l" defTabSz="914400" rtl="0" eaLnBrk="1" fontAlgn="auto" latinLnBrk="0" hangingPunct="1">
              <a:lnSpc>
                <a:spcPct val="100000"/>
              </a:lnSpc>
              <a:spcBef>
                <a:spcPct val="0"/>
              </a:spcBef>
              <a:spcAft>
                <a:spcPts val="0"/>
              </a:spcAft>
              <a:buClrTx/>
              <a:buSzTx/>
              <a:buFontTx/>
              <a:buNone/>
              <a:tabLst/>
              <a:defRPr/>
            </a:pPr>
            <a:endParaRPr lang="is-IS" dirty="0"/>
          </a:p>
          <a:p>
            <a:pPr marL="0" marR="0" indent="0" algn="l" defTabSz="914400" rtl="0" eaLnBrk="1" fontAlgn="auto" latinLnBrk="0" hangingPunct="1">
              <a:lnSpc>
                <a:spcPct val="100000"/>
              </a:lnSpc>
              <a:spcBef>
                <a:spcPct val="0"/>
              </a:spcBef>
              <a:spcAft>
                <a:spcPts val="0"/>
              </a:spcAft>
              <a:buClrTx/>
              <a:buSzTx/>
              <a:buFontTx/>
              <a:buNone/>
              <a:tabLst/>
              <a:defRPr/>
            </a:pPr>
            <a:r>
              <a:rPr lang="is-IS" dirty="0"/>
              <a:t>tb011412618</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18</a:t>
            </a:fld>
            <a:endParaRPr lang="en-US"/>
          </a:p>
        </p:txBody>
      </p:sp>
    </p:spTree>
    <p:extLst>
      <p:ext uri="{BB962C8B-B14F-4D97-AF65-F5344CB8AC3E}">
        <p14:creationId xmlns:p14="http://schemas.microsoft.com/office/powerpoint/2010/main" val="9568649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marR="0" indent="-228600" algn="l" defTabSz="914400" rtl="0" eaLnBrk="1" fontAlgn="auto" latinLnBrk="0" hangingPunct="1">
              <a:lnSpc>
                <a:spcPct val="100000"/>
              </a:lnSpc>
              <a:spcBef>
                <a:spcPct val="0"/>
              </a:spcBef>
              <a:spcAft>
                <a:spcPts val="0"/>
              </a:spcAft>
              <a:buClrTx/>
              <a:buSzTx/>
              <a:buFontTx/>
              <a:buNone/>
              <a:tabLst/>
              <a:defRPr/>
            </a:pPr>
            <a:r>
              <a:rPr lang="en-US" dirty="0"/>
              <a:t>Both et-Tell</a:t>
            </a:r>
            <a:r>
              <a:rPr lang="en-US" baseline="0" dirty="0"/>
              <a:t> and Tel Hadar are located at the northeastern corner of the Sea of Galilee. The next slide includes labels.</a:t>
            </a:r>
          </a:p>
          <a:p>
            <a:pPr marL="228600" marR="0" indent="-228600" algn="l" defTabSz="914400" rtl="0" eaLnBrk="1" fontAlgn="auto" latinLnBrk="0" hangingPunct="1">
              <a:lnSpc>
                <a:spcPct val="100000"/>
              </a:lnSpc>
              <a:spcBef>
                <a:spcPct val="0"/>
              </a:spcBef>
              <a:spcAft>
                <a:spcPts val="0"/>
              </a:spcAft>
              <a:buClrTx/>
              <a:buSzTx/>
              <a:buFontTx/>
              <a:buNone/>
              <a:tabLst/>
              <a:defRPr/>
            </a:pPr>
            <a:endParaRPr lang="en-US" dirty="0"/>
          </a:p>
          <a:p>
            <a:pPr marL="228600" marR="0" indent="-228600" algn="l" defTabSz="914400" rtl="0" eaLnBrk="1" fontAlgn="auto" latinLnBrk="0" hangingPunct="1">
              <a:lnSpc>
                <a:spcPct val="100000"/>
              </a:lnSpc>
              <a:spcBef>
                <a:spcPct val="0"/>
              </a:spcBef>
              <a:spcAft>
                <a:spcPts val="0"/>
              </a:spcAft>
              <a:buClrTx/>
              <a:buSzTx/>
              <a:buFontTx/>
              <a:buNone/>
              <a:tabLst/>
              <a:defRPr/>
            </a:pPr>
            <a:r>
              <a:rPr lang="en-US" dirty="0"/>
              <a:t>tb032905904</a:t>
            </a:r>
          </a:p>
        </p:txBody>
      </p:sp>
      <p:sp>
        <p:nvSpPr>
          <p:cNvPr id="4" name="Slide Number Placeholder 3"/>
          <p:cNvSpPr>
            <a:spLocks noGrp="1"/>
          </p:cNvSpPr>
          <p:nvPr>
            <p:ph type="sldNum" sz="quarter" idx="10"/>
          </p:nvPr>
        </p:nvSpPr>
        <p:spPr/>
        <p:txBody>
          <a:bodyPr/>
          <a:lstStyle/>
          <a:p>
            <a:fld id="{4E4946A3-FD68-4E77-9DEF-1E7536A4AD96}" type="slidenum">
              <a:rPr lang="en-US" smtClean="0"/>
              <a:t>19</a:t>
            </a:fld>
            <a:endParaRPr lang="en-US"/>
          </a:p>
        </p:txBody>
      </p:sp>
    </p:spTree>
    <p:extLst>
      <p:ext uri="{BB962C8B-B14F-4D97-AF65-F5344CB8AC3E}">
        <p14:creationId xmlns:p14="http://schemas.microsoft.com/office/powerpoint/2010/main" val="9568649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No</a:t>
            </a:r>
            <a:r>
              <a:rPr lang="en-US" baseline="0" dirty="0"/>
              <a:t> detail is provided regarding how this long war was prosecuted. It likely involved numerous skirmishes and a variety of locations. This relief of archers behind a reed shield comes from the palace of Sennacherib at Nineveh. It was photographed at the Vatican Museums.</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tb0512176424</a:t>
            </a:r>
          </a:p>
        </p:txBody>
      </p:sp>
      <p:sp>
        <p:nvSpPr>
          <p:cNvPr id="4" name="Slide Number Placeholder 3"/>
          <p:cNvSpPr>
            <a:spLocks noGrp="1"/>
          </p:cNvSpPr>
          <p:nvPr>
            <p:ph type="sldNum" sz="quarter" idx="10"/>
          </p:nvPr>
        </p:nvSpPr>
        <p:spPr/>
        <p:txBody>
          <a:bodyPr/>
          <a:lstStyle/>
          <a:p>
            <a:fld id="{4E4946A3-FD68-4E77-9DEF-1E7536A4AD96}" type="slidenum">
              <a:rPr lang="en-US" smtClean="0"/>
              <a:t>2</a:t>
            </a:fld>
            <a:endParaRPr lang="en-US"/>
          </a:p>
        </p:txBody>
      </p:sp>
    </p:spTree>
    <p:extLst>
      <p:ext uri="{BB962C8B-B14F-4D97-AF65-F5344CB8AC3E}">
        <p14:creationId xmlns:p14="http://schemas.microsoft.com/office/powerpoint/2010/main" val="308953141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marR="0" indent="-228600" algn="l" defTabSz="914400" rtl="0" eaLnBrk="1" fontAlgn="auto" latinLnBrk="0" hangingPunct="1">
              <a:lnSpc>
                <a:spcPct val="100000"/>
              </a:lnSpc>
              <a:spcBef>
                <a:spcPct val="0"/>
              </a:spcBef>
              <a:spcAft>
                <a:spcPts val="0"/>
              </a:spcAft>
              <a:buClrTx/>
              <a:buSzTx/>
              <a:buFontTx/>
              <a:buNone/>
              <a:tabLst/>
              <a:defRPr/>
            </a:pPr>
            <a:r>
              <a:rPr lang="en-US" dirty="0"/>
              <a:t>Both et-Tell</a:t>
            </a:r>
            <a:r>
              <a:rPr lang="en-US" baseline="0" dirty="0"/>
              <a:t> and Tel Hadar are located at the northeastern corner of the Sea of Galilee. </a:t>
            </a:r>
          </a:p>
          <a:p>
            <a:pPr marL="228600" marR="0" indent="-228600" algn="l" defTabSz="914400" rtl="0" eaLnBrk="1" fontAlgn="auto" latinLnBrk="0" hangingPunct="1">
              <a:lnSpc>
                <a:spcPct val="100000"/>
              </a:lnSpc>
              <a:spcBef>
                <a:spcPct val="0"/>
              </a:spcBef>
              <a:spcAft>
                <a:spcPts val="0"/>
              </a:spcAft>
              <a:buClrTx/>
              <a:buSzTx/>
              <a:buFontTx/>
              <a:buNone/>
              <a:tabLst/>
              <a:defRPr/>
            </a:pPr>
            <a:endParaRPr lang="en-US" dirty="0"/>
          </a:p>
          <a:p>
            <a:pPr marL="228600" marR="0" indent="-228600" algn="l" defTabSz="914400" rtl="0" eaLnBrk="1" fontAlgn="auto" latinLnBrk="0" hangingPunct="1">
              <a:lnSpc>
                <a:spcPct val="100000"/>
              </a:lnSpc>
              <a:spcBef>
                <a:spcPct val="0"/>
              </a:spcBef>
              <a:spcAft>
                <a:spcPts val="0"/>
              </a:spcAft>
              <a:buClrTx/>
              <a:buSzTx/>
              <a:buFontTx/>
              <a:buNone/>
              <a:tabLst/>
              <a:defRPr/>
            </a:pPr>
            <a:r>
              <a:rPr lang="en-US" dirty="0"/>
              <a:t>tb032905904</a:t>
            </a:r>
          </a:p>
        </p:txBody>
      </p:sp>
      <p:sp>
        <p:nvSpPr>
          <p:cNvPr id="4" name="Slide Number Placeholder 3"/>
          <p:cNvSpPr>
            <a:spLocks noGrp="1"/>
          </p:cNvSpPr>
          <p:nvPr>
            <p:ph type="sldNum" sz="quarter" idx="10"/>
          </p:nvPr>
        </p:nvSpPr>
        <p:spPr/>
        <p:txBody>
          <a:bodyPr/>
          <a:lstStyle/>
          <a:p>
            <a:fld id="{4E4946A3-FD68-4E77-9DEF-1E7536A4AD96}" type="slidenum">
              <a:rPr lang="en-US" smtClean="0"/>
              <a:t>20</a:t>
            </a:fld>
            <a:endParaRPr lang="en-US"/>
          </a:p>
        </p:txBody>
      </p:sp>
    </p:spTree>
    <p:extLst>
      <p:ext uri="{BB962C8B-B14F-4D97-AF65-F5344CB8AC3E}">
        <p14:creationId xmlns:p14="http://schemas.microsoft.com/office/powerpoint/2010/main" val="9568649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ct val="0"/>
              </a:spcBef>
              <a:spcAft>
                <a:spcPts val="0"/>
              </a:spcAft>
              <a:buClrTx/>
              <a:buSzTx/>
              <a:buFontTx/>
              <a:buNone/>
              <a:tabLst/>
              <a:defRPr/>
            </a:pPr>
            <a:r>
              <a:rPr lang="en-US" dirty="0"/>
              <a:t>Tel </a:t>
            </a:r>
            <a:r>
              <a:rPr lang="en-US" dirty="0" err="1"/>
              <a:t>Hadar</a:t>
            </a:r>
            <a:r>
              <a:rPr lang="en-US" dirty="0"/>
              <a:t> is</a:t>
            </a:r>
            <a:r>
              <a:rPr lang="en-US" baseline="0" dirty="0"/>
              <a:t> located on the edge of the Sea of Galilee. A small port there indicates that it was a fishing village, although granaries were also found at the site. </a:t>
            </a:r>
          </a:p>
          <a:p>
            <a:pPr marL="0" marR="0" indent="0" algn="l" defTabSz="914400" rtl="0" eaLnBrk="1" fontAlgn="auto" latinLnBrk="0" hangingPunct="1">
              <a:lnSpc>
                <a:spcPct val="100000"/>
              </a:lnSpc>
              <a:spcBef>
                <a:spcPct val="0"/>
              </a:spcBef>
              <a:spcAft>
                <a:spcPts val="0"/>
              </a:spcAft>
              <a:buClrTx/>
              <a:buSzTx/>
              <a:buFontTx/>
              <a:buNone/>
              <a:tabLst/>
              <a:defRPr/>
            </a:pPr>
            <a:endParaRPr lang="en-US" dirty="0"/>
          </a:p>
          <a:p>
            <a:pPr marL="0" marR="0" indent="0" algn="l" defTabSz="914400" rtl="0" eaLnBrk="1" fontAlgn="auto" latinLnBrk="0" hangingPunct="1">
              <a:lnSpc>
                <a:spcPct val="100000"/>
              </a:lnSpc>
              <a:spcBef>
                <a:spcPct val="0"/>
              </a:spcBef>
              <a:spcAft>
                <a:spcPts val="0"/>
              </a:spcAft>
              <a:buClrTx/>
              <a:buSzTx/>
              <a:buFontTx/>
              <a:buNone/>
              <a:tabLst/>
              <a:defRPr/>
            </a:pPr>
            <a:r>
              <a:rPr lang="en-US" dirty="0"/>
              <a:t>tb032905905</a:t>
            </a:r>
          </a:p>
        </p:txBody>
      </p:sp>
      <p:sp>
        <p:nvSpPr>
          <p:cNvPr id="4" name="Slide Number Placeholder 3"/>
          <p:cNvSpPr>
            <a:spLocks noGrp="1"/>
          </p:cNvSpPr>
          <p:nvPr>
            <p:ph type="sldNum" sz="quarter" idx="10"/>
          </p:nvPr>
        </p:nvSpPr>
        <p:spPr/>
        <p:txBody>
          <a:bodyPr/>
          <a:lstStyle/>
          <a:p>
            <a:fld id="{4E4946A3-FD68-4E77-9DEF-1E7536A4AD96}" type="slidenum">
              <a:rPr lang="en-US" smtClean="0"/>
              <a:t>21</a:t>
            </a:fld>
            <a:endParaRPr lang="en-US"/>
          </a:p>
        </p:txBody>
      </p:sp>
    </p:spTree>
    <p:extLst>
      <p:ext uri="{BB962C8B-B14F-4D97-AF65-F5344CB8AC3E}">
        <p14:creationId xmlns:p14="http://schemas.microsoft.com/office/powerpoint/2010/main" val="9568649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marR="0" indent="-228600" algn="l" defTabSz="914400" rtl="0" eaLnBrk="1" fontAlgn="auto" latinLnBrk="0" hangingPunct="1">
              <a:lnSpc>
                <a:spcPct val="100000"/>
              </a:lnSpc>
              <a:spcBef>
                <a:spcPct val="0"/>
              </a:spcBef>
              <a:spcAft>
                <a:spcPts val="0"/>
              </a:spcAft>
              <a:buClrTx/>
              <a:buSzTx/>
              <a:buFontTx/>
              <a:buNone/>
              <a:tabLst/>
              <a:defRPr/>
            </a:pPr>
            <a:r>
              <a:rPr lang="en-US" baseline="0" dirty="0"/>
              <a:t>Tel Hadar was occupied during the Late Bronze Age (1550–1200 BC) and the Iron Age (1200–586 BC).</a:t>
            </a:r>
          </a:p>
          <a:p>
            <a:pPr marL="228600" marR="0" indent="-228600" algn="l" defTabSz="914400" rtl="0" eaLnBrk="1" fontAlgn="auto" latinLnBrk="0" hangingPunct="1">
              <a:lnSpc>
                <a:spcPct val="100000"/>
              </a:lnSpc>
              <a:spcBef>
                <a:spcPct val="0"/>
              </a:spcBef>
              <a:spcAft>
                <a:spcPts val="0"/>
              </a:spcAft>
              <a:buClrTx/>
              <a:buSzTx/>
              <a:buFontTx/>
              <a:buNone/>
              <a:tabLst/>
              <a:defRPr/>
            </a:pPr>
            <a:endParaRPr lang="en-US" dirty="0"/>
          </a:p>
          <a:p>
            <a:pPr marL="228600" marR="0" indent="-228600" algn="l" defTabSz="914400" rtl="0" eaLnBrk="1" fontAlgn="auto" latinLnBrk="0" hangingPunct="1">
              <a:lnSpc>
                <a:spcPct val="100000"/>
              </a:lnSpc>
              <a:spcBef>
                <a:spcPct val="0"/>
              </a:spcBef>
              <a:spcAft>
                <a:spcPts val="0"/>
              </a:spcAft>
              <a:buClrTx/>
              <a:buSzTx/>
              <a:buFontTx/>
              <a:buNone/>
              <a:tabLst/>
              <a:defRPr/>
            </a:pPr>
            <a:r>
              <a:rPr lang="en-US" dirty="0"/>
              <a:t>tb032805714</a:t>
            </a:r>
          </a:p>
        </p:txBody>
      </p:sp>
      <p:sp>
        <p:nvSpPr>
          <p:cNvPr id="4" name="Slide Number Placeholder 3"/>
          <p:cNvSpPr>
            <a:spLocks noGrp="1"/>
          </p:cNvSpPr>
          <p:nvPr>
            <p:ph type="sldNum" sz="quarter" idx="10"/>
          </p:nvPr>
        </p:nvSpPr>
        <p:spPr/>
        <p:txBody>
          <a:bodyPr/>
          <a:lstStyle/>
          <a:p>
            <a:fld id="{4E4946A3-FD68-4E77-9DEF-1E7536A4AD96}" type="slidenum">
              <a:rPr lang="en-US" smtClean="0"/>
              <a:t>22</a:t>
            </a:fld>
            <a:endParaRPr lang="en-US"/>
          </a:p>
        </p:txBody>
      </p:sp>
    </p:spTree>
    <p:extLst>
      <p:ext uri="{BB962C8B-B14F-4D97-AF65-F5344CB8AC3E}">
        <p14:creationId xmlns:p14="http://schemas.microsoft.com/office/powerpoint/2010/main" val="9568649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The name “Adonijah” (Heb. </a:t>
            </a:r>
            <a:r>
              <a:rPr lang="he-IL" sz="1200" b="0" i="0" u="none" strike="noStrike" kern="1200" baseline="0" dirty="0">
                <a:latin typeface="+mn-lt"/>
                <a:ea typeface="+mn-ea"/>
                <a:cs typeface="+mn-cs"/>
              </a:rPr>
              <a:t>אֲדֹנִיָּהוּ</a:t>
            </a:r>
            <a:r>
              <a:rPr lang="en-US" baseline="0" dirty="0"/>
              <a:t>, “Yahweh is my lord”) appears on several bullae from the Iron Age as well as on Samaria Ostracon 42 (</a:t>
            </a:r>
            <a:r>
              <a:rPr lang="en-US" dirty="0" err="1"/>
              <a:t>Aḥtuv</a:t>
            </a:r>
            <a:r>
              <a:rPr lang="en-US" dirty="0"/>
              <a:t> 2008: 295–6)</a:t>
            </a:r>
            <a:r>
              <a:rPr lang="en-US" baseline="0" dirty="0"/>
              <a:t>. </a:t>
            </a:r>
            <a:r>
              <a:rPr lang="en-US" sz="1200" kern="1200" dirty="0">
                <a:effectLst/>
                <a:latin typeface="+mn-lt"/>
                <a:ea typeface="+mn-ea"/>
                <a:cs typeface="+mn-cs"/>
              </a:rPr>
              <a:t>This image was taken by Ad Meskens and is licensed under CC-BY-SA-3.0, via Wikimedia Commons, </a:t>
            </a:r>
            <a:r>
              <a:rPr lang="en-US" sz="1200" u="sng" kern="1200" dirty="0">
                <a:effectLst/>
                <a:latin typeface="+mn-lt"/>
                <a:ea typeface="+mn-ea"/>
                <a:cs typeface="+mn-cs"/>
                <a:hlinkClick r:id="rId3">
                  <a:extLst>
                    <a:ext uri="{A12FA001-AC4F-418D-AE19-62706E023703}">
                      <ahyp:hlinkClr xmlns:ahyp="http://schemas.microsoft.com/office/drawing/2018/hyperlinkcolor" val="tx"/>
                    </a:ext>
                  </a:extLst>
                </a:hlinkClick>
              </a:rPr>
              <a:t>https://commons.wikimedia.org/wiki/File:Kom_Ombo_Temple_Surgical_instruments.JPG</a:t>
            </a:r>
            <a:endParaRPr lang="en-US" sz="1200" kern="1200" dirty="0">
              <a:effectLst/>
              <a:latin typeface="+mn-lt"/>
              <a:ea typeface="+mn-ea"/>
              <a:cs typeface="+mn-cs"/>
            </a:endParaRPr>
          </a:p>
          <a:p>
            <a:endParaRPr lang="en-US" dirty="0"/>
          </a:p>
          <a:p>
            <a:r>
              <a:rPr lang="en-US" b="1" dirty="0"/>
              <a:t>Reference:</a:t>
            </a:r>
          </a:p>
          <a:p>
            <a:r>
              <a:rPr lang="en-US" dirty="0" err="1"/>
              <a:t>Aḥtuv</a:t>
            </a:r>
            <a:r>
              <a:rPr lang="en-US" dirty="0"/>
              <a:t>, Shmuel.</a:t>
            </a:r>
          </a:p>
          <a:p>
            <a:pPr marL="685800" indent="-457200">
              <a:tabLst>
                <a:tab pos="685800" algn="l"/>
              </a:tabLst>
            </a:pPr>
            <a:r>
              <a:rPr lang="en-US" dirty="0"/>
              <a:t>2008	</a:t>
            </a:r>
            <a:r>
              <a:rPr lang="en-US" i="1" dirty="0"/>
              <a:t>Echoes from the Past: Hebrew and Cognate Inscriptions</a:t>
            </a:r>
            <a:r>
              <a:rPr lang="en-US" i="1" baseline="0" dirty="0"/>
              <a:t> from the Biblical Period</a:t>
            </a:r>
            <a:r>
              <a:rPr lang="en-US" baseline="0" dirty="0"/>
              <a:t>. Jerusalem: Carta.</a:t>
            </a:r>
          </a:p>
          <a:p>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wiki080620113648</a:t>
            </a:r>
          </a:p>
        </p:txBody>
      </p:sp>
      <p:sp>
        <p:nvSpPr>
          <p:cNvPr id="4" name="Slide Number Placeholder 3"/>
          <p:cNvSpPr>
            <a:spLocks noGrp="1"/>
          </p:cNvSpPr>
          <p:nvPr>
            <p:ph type="sldNum" sz="quarter" idx="10"/>
          </p:nvPr>
        </p:nvSpPr>
        <p:spPr/>
        <p:txBody>
          <a:bodyPr/>
          <a:lstStyle/>
          <a:p>
            <a:fld id="{4E4946A3-FD68-4E77-9DEF-1E7536A4AD96}" type="slidenum">
              <a:rPr lang="en-US" smtClean="0"/>
              <a:t>23</a:t>
            </a:fld>
            <a:endParaRPr lang="en-US"/>
          </a:p>
        </p:txBody>
      </p:sp>
    </p:spTree>
    <p:extLst>
      <p:ext uri="{BB962C8B-B14F-4D97-AF65-F5344CB8AC3E}">
        <p14:creationId xmlns:p14="http://schemas.microsoft.com/office/powerpoint/2010/main" val="59203695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a:t>The name “</a:t>
            </a:r>
            <a:r>
              <a:rPr lang="en-US" baseline="0" dirty="0" err="1"/>
              <a:t>Shephatiah</a:t>
            </a:r>
            <a:r>
              <a:rPr lang="en-US" baseline="0" dirty="0"/>
              <a:t>” (Heb. </a:t>
            </a:r>
            <a:r>
              <a:rPr lang="he-IL" sz="1200" b="0" i="0" u="none" strike="noStrike" kern="1200" baseline="0" dirty="0">
                <a:solidFill>
                  <a:schemeClr val="tx1"/>
                </a:solidFill>
                <a:latin typeface="+mn-lt"/>
                <a:ea typeface="+mn-ea"/>
                <a:cs typeface="+mn-cs"/>
              </a:rPr>
              <a:t>שְׁפַטְיָה</a:t>
            </a:r>
            <a:r>
              <a:rPr lang="en-US" baseline="0" dirty="0"/>
              <a:t>, “Yahweh is judge”) appears on a 7th century BC ostracon from </a:t>
            </a:r>
            <a:r>
              <a:rPr lang="en-US" baseline="0" dirty="0" err="1"/>
              <a:t>Ḥorvat</a:t>
            </a:r>
            <a:r>
              <a:rPr lang="en-US" baseline="0" dirty="0"/>
              <a:t> ‘</a:t>
            </a:r>
            <a:r>
              <a:rPr lang="en-US" baseline="0" dirty="0" err="1"/>
              <a:t>Uzza</a:t>
            </a:r>
            <a:r>
              <a:rPr lang="en-US" baseline="0" dirty="0"/>
              <a:t> that lists troops (</a:t>
            </a:r>
            <a:r>
              <a:rPr lang="en-US" dirty="0" err="1"/>
              <a:t>Aḥtuv</a:t>
            </a:r>
            <a:r>
              <a:rPr lang="en-US" dirty="0"/>
              <a:t> 2008: 177–8)</a:t>
            </a:r>
            <a:r>
              <a:rPr lang="en-US" baseline="0" dirty="0"/>
              <a:t>. This American Colony photo was taken </a:t>
            </a:r>
            <a:r>
              <a:rPr lang="en-US" dirty="0"/>
              <a:t>between 1898 and 1946.</a:t>
            </a:r>
          </a:p>
          <a:p>
            <a:endParaRPr lang="en-US" dirty="0"/>
          </a:p>
          <a:p>
            <a:r>
              <a:rPr lang="en-US" b="1" dirty="0"/>
              <a:t>Reference:</a:t>
            </a:r>
          </a:p>
          <a:p>
            <a:r>
              <a:rPr lang="en-US" dirty="0" err="1"/>
              <a:t>Aḥtuv</a:t>
            </a:r>
            <a:r>
              <a:rPr lang="en-US" dirty="0"/>
              <a:t>, Shmuel.</a:t>
            </a:r>
          </a:p>
          <a:p>
            <a:pPr marL="685800" indent="-457200">
              <a:tabLst>
                <a:tab pos="685800" algn="l"/>
              </a:tabLst>
            </a:pPr>
            <a:r>
              <a:rPr lang="en-US" dirty="0"/>
              <a:t>2008	</a:t>
            </a:r>
            <a:r>
              <a:rPr lang="en-US" i="1" dirty="0"/>
              <a:t>Echoes from the Past: Hebrew and Cognate Inscriptions</a:t>
            </a:r>
            <a:r>
              <a:rPr lang="en-US" i="1" baseline="0" dirty="0"/>
              <a:t> from the Biblical Period</a:t>
            </a:r>
            <a:r>
              <a:rPr lang="en-US" baseline="0" dirty="0"/>
              <a:t>. Jerusalem: Carta.</a:t>
            </a:r>
          </a:p>
          <a:p>
            <a:endParaRPr lang="en-US" dirty="0"/>
          </a:p>
          <a:p>
            <a:r>
              <a:rPr lang="en-US" dirty="0"/>
              <a:t>mat07209</a:t>
            </a:r>
          </a:p>
        </p:txBody>
      </p:sp>
      <p:sp>
        <p:nvSpPr>
          <p:cNvPr id="4" name="Slide Number Placeholder 3"/>
          <p:cNvSpPr>
            <a:spLocks noGrp="1"/>
          </p:cNvSpPr>
          <p:nvPr>
            <p:ph type="sldNum" sz="quarter" idx="10"/>
          </p:nvPr>
        </p:nvSpPr>
        <p:spPr/>
        <p:txBody>
          <a:bodyPr/>
          <a:lstStyle/>
          <a:p>
            <a:fld id="{4E4946A3-FD68-4E77-9DEF-1E7536A4AD96}" type="slidenum">
              <a:rPr lang="en-US" smtClean="0"/>
              <a:t>24</a:t>
            </a:fld>
            <a:endParaRPr lang="en-US"/>
          </a:p>
        </p:txBody>
      </p:sp>
    </p:spTree>
    <p:extLst>
      <p:ext uri="{BB962C8B-B14F-4D97-AF65-F5344CB8AC3E}">
        <p14:creationId xmlns:p14="http://schemas.microsoft.com/office/powerpoint/2010/main" val="59203695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The name “</a:t>
            </a:r>
            <a:r>
              <a:rPr lang="en-US" dirty="0" err="1"/>
              <a:t>Ithream</a:t>
            </a:r>
            <a:r>
              <a:rPr lang="en-US" dirty="0"/>
              <a:t>” (Heb. </a:t>
            </a:r>
            <a:r>
              <a:rPr lang="he-IL" sz="1200" b="0" i="0" u="none" strike="noStrike" kern="1200" baseline="0" dirty="0">
                <a:solidFill>
                  <a:schemeClr val="tx1"/>
                </a:solidFill>
                <a:latin typeface="+mn-lt"/>
                <a:ea typeface="+mn-ea"/>
                <a:cs typeface="+mn-cs"/>
              </a:rPr>
              <a:t>יִתְרְעָם</a:t>
            </a:r>
            <a:r>
              <a:rPr lang="en-US" dirty="0"/>
              <a:t>) is enigmatic.</a:t>
            </a:r>
            <a:r>
              <a:rPr lang="en-US" baseline="0" dirty="0"/>
              <a:t> </a:t>
            </a:r>
            <a:r>
              <a:rPr lang="en-US" i="1" baseline="0" dirty="0"/>
              <a:t>HALOT</a:t>
            </a:r>
            <a:r>
              <a:rPr lang="en-US" baseline="0" dirty="0"/>
              <a:t> suggests the meaning “the tribal god is outstanding,” although such a name would seem unusual coming from David. This ceramic bottle shaped like a woman with her infant was photographed at the </a:t>
            </a:r>
            <a:r>
              <a:rPr lang="en-US" dirty="0"/>
              <a:t>National Museum of Antiquities (Rijksmuseum van Oudheden) in Leiden.</a:t>
            </a:r>
          </a:p>
          <a:p>
            <a:endParaRPr lang="en-US" dirty="0"/>
          </a:p>
          <a:p>
            <a:r>
              <a:rPr lang="en-US" dirty="0"/>
              <a:t>adr1805206348</a:t>
            </a:r>
          </a:p>
        </p:txBody>
      </p:sp>
      <p:sp>
        <p:nvSpPr>
          <p:cNvPr id="4" name="Slide Number Placeholder 3"/>
          <p:cNvSpPr>
            <a:spLocks noGrp="1"/>
          </p:cNvSpPr>
          <p:nvPr>
            <p:ph type="sldNum" sz="quarter" idx="10"/>
          </p:nvPr>
        </p:nvSpPr>
        <p:spPr/>
        <p:txBody>
          <a:bodyPr/>
          <a:lstStyle/>
          <a:p>
            <a:fld id="{4E4946A3-FD68-4E77-9DEF-1E7536A4AD96}" type="slidenum">
              <a:rPr lang="en-US" smtClean="0"/>
              <a:t>25</a:t>
            </a:fld>
            <a:endParaRPr lang="en-US"/>
          </a:p>
        </p:txBody>
      </p:sp>
    </p:spTree>
    <p:extLst>
      <p:ext uri="{BB962C8B-B14F-4D97-AF65-F5344CB8AC3E}">
        <p14:creationId xmlns:p14="http://schemas.microsoft.com/office/powerpoint/2010/main" val="59203695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Only sons are listed here. While it is possible that the first six children born to David were all male, it seems more likely that daughters were also born, but are not mentioned. This American Colony photo was taken between 1925 and 1946.</a:t>
            </a:r>
          </a:p>
          <a:p>
            <a:endParaRPr lang="en-US" dirty="0"/>
          </a:p>
          <a:p>
            <a:r>
              <a:rPr lang="en-US" dirty="0"/>
              <a:t>mat11497</a:t>
            </a:r>
          </a:p>
        </p:txBody>
      </p:sp>
      <p:sp>
        <p:nvSpPr>
          <p:cNvPr id="4" name="Slide Number Placeholder 3"/>
          <p:cNvSpPr>
            <a:spLocks noGrp="1"/>
          </p:cNvSpPr>
          <p:nvPr>
            <p:ph type="sldNum" sz="quarter" idx="10"/>
          </p:nvPr>
        </p:nvSpPr>
        <p:spPr/>
        <p:txBody>
          <a:bodyPr/>
          <a:lstStyle/>
          <a:p>
            <a:fld id="{4E4946A3-FD68-4E77-9DEF-1E7536A4AD96}" type="slidenum">
              <a:rPr lang="en-US" smtClean="0"/>
              <a:t>26</a:t>
            </a:fld>
            <a:endParaRPr lang="en-US"/>
          </a:p>
        </p:txBody>
      </p:sp>
    </p:spTree>
    <p:extLst>
      <p:ext uri="{BB962C8B-B14F-4D97-AF65-F5344CB8AC3E}">
        <p14:creationId xmlns:p14="http://schemas.microsoft.com/office/powerpoint/2010/main" val="59203695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green hill in the left foreground is the location of Iron Age Hebron. The Cave of Machpelah, the traditional location of the burial</a:t>
            </a:r>
            <a:r>
              <a:rPr lang="en-US" baseline="0" dirty="0"/>
              <a:t> of the biblical patriarchs, is just visible on the right edge of the photo. For other photos of Hebron, see the slides for 1 Samuel 2:1.</a:t>
            </a:r>
            <a:endParaRPr lang="en-US" dirty="0"/>
          </a:p>
          <a:p>
            <a:endParaRPr lang="en-US" dirty="0"/>
          </a:p>
          <a:p>
            <a:r>
              <a:rPr lang="en-US" dirty="0"/>
              <a:t>ws022416031</a:t>
            </a:r>
          </a:p>
        </p:txBody>
      </p:sp>
      <p:sp>
        <p:nvSpPr>
          <p:cNvPr id="4" name="Slide Number Placeholder 3"/>
          <p:cNvSpPr>
            <a:spLocks noGrp="1"/>
          </p:cNvSpPr>
          <p:nvPr>
            <p:ph type="sldNum" sz="quarter" idx="10"/>
          </p:nvPr>
        </p:nvSpPr>
        <p:spPr/>
        <p:txBody>
          <a:bodyPr/>
          <a:lstStyle/>
          <a:p>
            <a:fld id="{4E4946A3-FD68-4E77-9DEF-1E7536A4AD96}" type="slidenum">
              <a:rPr lang="en-US" smtClean="0"/>
              <a:t>27</a:t>
            </a:fld>
            <a:endParaRPr lang="en-US"/>
          </a:p>
        </p:txBody>
      </p:sp>
    </p:spTree>
    <p:extLst>
      <p:ext uri="{BB962C8B-B14F-4D97-AF65-F5344CB8AC3E}">
        <p14:creationId xmlns:p14="http://schemas.microsoft.com/office/powerpoint/2010/main" val="59203695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solidFill>
                  <a:srgbClr val="000000"/>
                </a:solidFill>
                <a:latin typeface="Calibri"/>
              </a:rPr>
              <a:t>This</a:t>
            </a:r>
            <a:r>
              <a:rPr lang="en-US" baseline="0" dirty="0">
                <a:solidFill>
                  <a:srgbClr val="000000"/>
                </a:solidFill>
                <a:latin typeface="Calibri"/>
              </a:rPr>
              <a:t> relief comes from the northwest palace of Ashurnasirpal II at Nimrud. </a:t>
            </a:r>
            <a:r>
              <a:rPr lang="en-US" dirty="0">
                <a:solidFill>
                  <a:srgbClr val="000000"/>
                </a:solidFill>
                <a:latin typeface="Calibri"/>
              </a:rPr>
              <a:t>It was photographed at the Vatican Museums.</a:t>
            </a:r>
            <a:endParaRPr lang="en-US" dirty="0"/>
          </a:p>
          <a:p>
            <a:endParaRPr lang="en-US" dirty="0">
              <a:solidFill>
                <a:srgbClr val="000000"/>
              </a:solidFill>
              <a:latin typeface="Calibri"/>
            </a:endParaRPr>
          </a:p>
          <a:p>
            <a:r>
              <a:rPr lang="en-US" dirty="0"/>
              <a:t>tb0512176476</a:t>
            </a:r>
            <a:endParaRPr lang="en-US" dirty="0">
              <a:solidFill>
                <a:srgbClr val="000000"/>
              </a:solidFill>
              <a:latin typeface="Calibri"/>
            </a:endParaRPr>
          </a:p>
        </p:txBody>
      </p:sp>
      <p:sp>
        <p:nvSpPr>
          <p:cNvPr id="4" name="Slide Number Placeholder 3"/>
          <p:cNvSpPr>
            <a:spLocks noGrp="1"/>
          </p:cNvSpPr>
          <p:nvPr>
            <p:ph type="sldNum" sz="quarter" idx="10"/>
          </p:nvPr>
        </p:nvSpPr>
        <p:spPr/>
        <p:txBody>
          <a:bodyPr/>
          <a:lstStyle/>
          <a:p>
            <a:fld id="{4E4946A3-FD68-4E77-9DEF-1E7536A4AD96}" type="slidenum">
              <a:rPr lang="en-US" smtClean="0"/>
              <a:t>28</a:t>
            </a:fld>
            <a:endParaRPr lang="en-US"/>
          </a:p>
        </p:txBody>
      </p:sp>
    </p:spTree>
    <p:extLst>
      <p:ext uri="{BB962C8B-B14F-4D97-AF65-F5344CB8AC3E}">
        <p14:creationId xmlns:p14="http://schemas.microsoft.com/office/powerpoint/2010/main" val="175521225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A “concubine” (Heb. </a:t>
            </a:r>
            <a:r>
              <a:rPr lang="en-US" sz="1200" b="0" i="1" kern="1200" dirty="0" err="1">
                <a:solidFill>
                  <a:schemeClr val="tx1"/>
                </a:solidFill>
                <a:effectLst/>
                <a:latin typeface="+mn-lt"/>
                <a:ea typeface="+mn-ea"/>
                <a:cs typeface="+mn-cs"/>
              </a:rPr>
              <a:t>pilegesh</a:t>
            </a:r>
            <a:r>
              <a:rPr lang="en-US" sz="1200" b="0" i="0" kern="1200" dirty="0">
                <a:solidFill>
                  <a:schemeClr val="tx1"/>
                </a:solidFill>
                <a:effectLst/>
                <a:latin typeface="+mn-lt"/>
                <a:ea typeface="+mn-ea"/>
                <a:cs typeface="+mn-cs"/>
              </a:rPr>
              <a:t>,</a:t>
            </a:r>
            <a:r>
              <a:rPr lang="en-US" sz="1200" b="0" i="0" kern="1200" baseline="0" dirty="0">
                <a:solidFill>
                  <a:schemeClr val="tx1"/>
                </a:solidFill>
                <a:effectLst/>
                <a:latin typeface="+mn-lt"/>
                <a:ea typeface="+mn-ea"/>
                <a:cs typeface="+mn-cs"/>
              </a:rPr>
              <a:t> </a:t>
            </a:r>
            <a:r>
              <a:rPr lang="he-IL" sz="1200" b="0" i="0" u="none" strike="noStrike" kern="1200" baseline="0" dirty="0">
                <a:solidFill>
                  <a:schemeClr val="tx1"/>
                </a:solidFill>
                <a:latin typeface="+mn-lt"/>
                <a:ea typeface="+mn-ea"/>
                <a:cs typeface="+mn-cs"/>
              </a:rPr>
              <a:t>פִּלֶגֶשׁ</a:t>
            </a:r>
            <a:r>
              <a:rPr lang="en-US" sz="1200" b="0" i="0" kern="1200" baseline="0" dirty="0">
                <a:solidFill>
                  <a:schemeClr val="tx1"/>
                </a:solidFill>
                <a:effectLst/>
                <a:latin typeface="+mn-lt"/>
                <a:ea typeface="+mn-ea"/>
                <a:cs typeface="+mn-cs"/>
              </a:rPr>
              <a:t>) was a woman who had a (sexual) relationship with a man but was not or could not be married to him because of cultural or legal barriers. </a:t>
            </a:r>
            <a:r>
              <a:rPr lang="en-US" sz="1200" b="0" i="0" kern="1200" dirty="0">
                <a:solidFill>
                  <a:schemeClr val="tx1"/>
                </a:solidFill>
                <a:effectLst/>
                <a:latin typeface="+mn-lt"/>
                <a:ea typeface="+mn-ea"/>
                <a:cs typeface="+mn-cs"/>
              </a:rPr>
              <a:t>This American Colony photograph was taken between 1898 and 1946.</a:t>
            </a:r>
          </a:p>
          <a:p>
            <a:endParaRPr lang="en-US" sz="1200" b="0" i="0" kern="1200" dirty="0">
              <a:solidFill>
                <a:schemeClr val="tx1"/>
              </a:solidFill>
              <a:effectLst/>
              <a:latin typeface="+mn-lt"/>
              <a:ea typeface="+mn-ea"/>
              <a:cs typeface="+mn-cs"/>
            </a:endParaRPr>
          </a:p>
          <a:p>
            <a:r>
              <a:rPr lang="en-US" dirty="0"/>
              <a:t>mat04644</a:t>
            </a:r>
          </a:p>
        </p:txBody>
      </p:sp>
      <p:sp>
        <p:nvSpPr>
          <p:cNvPr id="4" name="Slide Number Placeholder 3"/>
          <p:cNvSpPr>
            <a:spLocks noGrp="1"/>
          </p:cNvSpPr>
          <p:nvPr>
            <p:ph type="sldNum" sz="quarter" idx="10"/>
          </p:nvPr>
        </p:nvSpPr>
        <p:spPr/>
        <p:txBody>
          <a:bodyPr/>
          <a:lstStyle/>
          <a:p>
            <a:fld id="{4E4946A3-FD68-4E77-9DEF-1E7536A4AD96}" type="slidenum">
              <a:rPr lang="en-US" smtClean="0"/>
              <a:t>29</a:t>
            </a:fld>
            <a:endParaRPr lang="en-US"/>
          </a:p>
        </p:txBody>
      </p:sp>
    </p:spTree>
    <p:extLst>
      <p:ext uri="{BB962C8B-B14F-4D97-AF65-F5344CB8AC3E}">
        <p14:creationId xmlns:p14="http://schemas.microsoft.com/office/powerpoint/2010/main" val="142021104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a:t>Perhaps the war included the siege of towns, as depicted here. This relief was photographed at the British Museum.</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adr1805194466</a:t>
            </a:r>
          </a:p>
        </p:txBody>
      </p:sp>
      <p:sp>
        <p:nvSpPr>
          <p:cNvPr id="4" name="Slide Number Placeholder 3"/>
          <p:cNvSpPr>
            <a:spLocks noGrp="1"/>
          </p:cNvSpPr>
          <p:nvPr>
            <p:ph type="sldNum" sz="quarter" idx="10"/>
          </p:nvPr>
        </p:nvSpPr>
        <p:spPr/>
        <p:txBody>
          <a:bodyPr/>
          <a:lstStyle/>
          <a:p>
            <a:fld id="{4E4946A3-FD68-4E77-9DEF-1E7536A4AD96}" type="slidenum">
              <a:rPr lang="en-US" smtClean="0"/>
              <a:t>3</a:t>
            </a:fld>
            <a:endParaRPr lang="en-US"/>
          </a:p>
        </p:txBody>
      </p:sp>
    </p:spTree>
    <p:extLst>
      <p:ext uri="{BB962C8B-B14F-4D97-AF65-F5344CB8AC3E}">
        <p14:creationId xmlns:p14="http://schemas.microsoft.com/office/powerpoint/2010/main" val="308953141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piece of carved amber depicts a woman and a man reclining</a:t>
            </a:r>
            <a:r>
              <a:rPr lang="en-US" baseline="0" dirty="0"/>
              <a:t> on a couch, suggestive of the situation of which Abner was accused. </a:t>
            </a:r>
            <a:r>
              <a:rPr lang="en-US" dirty="0"/>
              <a:t>This image comes from The Metropolitan Museum of Art and is in the public domain. Source: https://www.metmuseum.org/art/collection/search/249223</a:t>
            </a:r>
          </a:p>
          <a:p>
            <a:endParaRPr lang="en-US" dirty="0"/>
          </a:p>
          <a:p>
            <a:r>
              <a:rPr lang="en-US" dirty="0"/>
              <a:t>met249223</a:t>
            </a:r>
          </a:p>
        </p:txBody>
      </p:sp>
      <p:sp>
        <p:nvSpPr>
          <p:cNvPr id="4" name="Slide Number Placeholder 3"/>
          <p:cNvSpPr>
            <a:spLocks noGrp="1"/>
          </p:cNvSpPr>
          <p:nvPr>
            <p:ph type="sldNum" sz="quarter" idx="10"/>
          </p:nvPr>
        </p:nvSpPr>
        <p:spPr/>
        <p:txBody>
          <a:bodyPr/>
          <a:lstStyle/>
          <a:p>
            <a:fld id="{4E4946A3-FD68-4E77-9DEF-1E7536A4AD96}" type="slidenum">
              <a:rPr lang="en-US" smtClean="0"/>
              <a:t>30</a:t>
            </a:fld>
            <a:endParaRPr lang="en-US"/>
          </a:p>
        </p:txBody>
      </p:sp>
    </p:spTree>
    <p:extLst>
      <p:ext uri="{BB962C8B-B14F-4D97-AF65-F5344CB8AC3E}">
        <p14:creationId xmlns:p14="http://schemas.microsoft.com/office/powerpoint/2010/main" val="142021104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dog was considered to be something of a pest in ancient Israel, and the references to them in the Hebrew Bible are never positive (cf. 1 Sam 17:43; 24:14; 2 Sam 16:9; Ps 59:6; </a:t>
            </a:r>
            <a:r>
              <a:rPr lang="en-US" dirty="0" err="1"/>
              <a:t>Prov</a:t>
            </a:r>
            <a:r>
              <a:rPr lang="en-US" dirty="0"/>
              <a:t> 26:11). </a:t>
            </a:r>
          </a:p>
          <a:p>
            <a:endParaRPr lang="en-US" dirty="0"/>
          </a:p>
          <a:p>
            <a:r>
              <a:rPr lang="en-US" dirty="0"/>
              <a:t>tb031405356</a:t>
            </a:r>
          </a:p>
        </p:txBody>
      </p:sp>
      <p:sp>
        <p:nvSpPr>
          <p:cNvPr id="4" name="Slide Number Placeholder 3"/>
          <p:cNvSpPr>
            <a:spLocks noGrp="1"/>
          </p:cNvSpPr>
          <p:nvPr>
            <p:ph type="sldNum" sz="quarter" idx="10"/>
          </p:nvPr>
        </p:nvSpPr>
        <p:spPr/>
        <p:txBody>
          <a:bodyPr/>
          <a:lstStyle/>
          <a:p>
            <a:fld id="{4E4946A3-FD68-4E77-9DEF-1E7536A4AD96}" type="slidenum">
              <a:rPr lang="en-US" smtClean="0"/>
              <a:t>31</a:t>
            </a:fld>
            <a:endParaRPr lang="en-US"/>
          </a:p>
        </p:txBody>
      </p:sp>
    </p:spTree>
    <p:extLst>
      <p:ext uri="{BB962C8B-B14F-4D97-AF65-F5344CB8AC3E}">
        <p14:creationId xmlns:p14="http://schemas.microsoft.com/office/powerpoint/2010/main" val="297905700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tb062106984</a:t>
            </a:r>
          </a:p>
        </p:txBody>
      </p:sp>
      <p:sp>
        <p:nvSpPr>
          <p:cNvPr id="4" name="Slide Number Placeholder 3"/>
          <p:cNvSpPr>
            <a:spLocks noGrp="1"/>
          </p:cNvSpPr>
          <p:nvPr>
            <p:ph type="sldNum" sz="quarter" idx="10"/>
          </p:nvPr>
        </p:nvSpPr>
        <p:spPr/>
        <p:txBody>
          <a:bodyPr/>
          <a:lstStyle/>
          <a:p>
            <a:fld id="{4E4946A3-FD68-4E77-9DEF-1E7536A4AD96}" type="slidenum">
              <a:rPr lang="en-US" smtClean="0"/>
              <a:t>32</a:t>
            </a:fld>
            <a:endParaRPr lang="en-US"/>
          </a:p>
        </p:txBody>
      </p:sp>
    </p:spTree>
    <p:extLst>
      <p:ext uri="{BB962C8B-B14F-4D97-AF65-F5344CB8AC3E}">
        <p14:creationId xmlns:p14="http://schemas.microsoft.com/office/powerpoint/2010/main" val="297905700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artifact was photographed in the Istanbul Museum of the Ancient Orient.</a:t>
            </a:r>
          </a:p>
          <a:p>
            <a:endParaRPr lang="en-US" dirty="0"/>
          </a:p>
          <a:p>
            <a:r>
              <a:rPr lang="en-US" dirty="0"/>
              <a:t>adr1006054490</a:t>
            </a:r>
          </a:p>
        </p:txBody>
      </p:sp>
      <p:sp>
        <p:nvSpPr>
          <p:cNvPr id="4" name="Slide Number Placeholder 3"/>
          <p:cNvSpPr>
            <a:spLocks noGrp="1"/>
          </p:cNvSpPr>
          <p:nvPr>
            <p:ph type="sldNum" sz="quarter" idx="10"/>
          </p:nvPr>
        </p:nvSpPr>
        <p:spPr/>
        <p:txBody>
          <a:bodyPr/>
          <a:lstStyle/>
          <a:p>
            <a:fld id="{4E4946A3-FD68-4E77-9DEF-1E7536A4AD96}" type="slidenum">
              <a:rPr lang="en-US" smtClean="0"/>
              <a:t>33</a:t>
            </a:fld>
            <a:endParaRPr lang="en-US"/>
          </a:p>
        </p:txBody>
      </p:sp>
    </p:spTree>
    <p:extLst>
      <p:ext uri="{BB962C8B-B14F-4D97-AF65-F5344CB8AC3E}">
        <p14:creationId xmlns:p14="http://schemas.microsoft.com/office/powerpoint/2010/main" val="297905700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Abner is clearly calling down a</a:t>
            </a:r>
            <a:r>
              <a:rPr lang="en-US" baseline="0" dirty="0"/>
              <a:t> curse on himself if he does not accomplish what he proposes to do. The exact nature of the curse remains unstated but is illustrated here by something that would have been considered a curse—disembowelment and having one’s body scavenged by a vulture (cf. </a:t>
            </a:r>
            <a:r>
              <a:rPr lang="en-US" baseline="0" dirty="0" err="1"/>
              <a:t>Deut</a:t>
            </a:r>
            <a:r>
              <a:rPr lang="en-US" baseline="0" dirty="0"/>
              <a:t> 28:26). </a:t>
            </a:r>
            <a:r>
              <a:rPr lang="en-US" dirty="0"/>
              <a:t>This relief was photographed at the British Museum.</a:t>
            </a:r>
          </a:p>
          <a:p>
            <a:endParaRPr lang="en-US" dirty="0"/>
          </a:p>
          <a:p>
            <a:r>
              <a:rPr lang="en-US" dirty="0"/>
              <a:t>tb0929197002</a:t>
            </a:r>
          </a:p>
        </p:txBody>
      </p:sp>
      <p:sp>
        <p:nvSpPr>
          <p:cNvPr id="4" name="Slide Number Placeholder 3"/>
          <p:cNvSpPr>
            <a:spLocks noGrp="1"/>
          </p:cNvSpPr>
          <p:nvPr>
            <p:ph type="sldNum" sz="quarter" idx="10"/>
          </p:nvPr>
        </p:nvSpPr>
        <p:spPr/>
        <p:txBody>
          <a:bodyPr/>
          <a:lstStyle/>
          <a:p>
            <a:fld id="{4E4946A3-FD68-4E77-9DEF-1E7536A4AD96}" type="slidenum">
              <a:rPr lang="en-US" smtClean="0"/>
              <a:t>34</a:t>
            </a:fld>
            <a:endParaRPr lang="en-US"/>
          </a:p>
        </p:txBody>
      </p:sp>
    </p:spTree>
    <p:extLst>
      <p:ext uri="{BB962C8B-B14F-4D97-AF65-F5344CB8AC3E}">
        <p14:creationId xmlns:p14="http://schemas.microsoft.com/office/powerpoint/2010/main" val="297905700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ivory object was photographed at the Israel Museum.</a:t>
            </a:r>
          </a:p>
          <a:p>
            <a:endParaRPr lang="en-US" dirty="0">
              <a:solidFill>
                <a:srgbClr val="000000"/>
              </a:solidFill>
              <a:latin typeface="Calibri"/>
            </a:endParaRPr>
          </a:p>
          <a:p>
            <a:r>
              <a:rPr lang="en-US" dirty="0"/>
              <a:t>adr1806199276</a:t>
            </a:r>
            <a:endParaRPr lang="en-US" dirty="0">
              <a:solidFill>
                <a:srgbClr val="000000"/>
              </a:solidFill>
              <a:latin typeface="Calibri"/>
            </a:endParaRPr>
          </a:p>
        </p:txBody>
      </p:sp>
      <p:sp>
        <p:nvSpPr>
          <p:cNvPr id="4" name="Slide Number Placeholder 3"/>
          <p:cNvSpPr>
            <a:spLocks noGrp="1"/>
          </p:cNvSpPr>
          <p:nvPr>
            <p:ph type="sldNum" sz="quarter" idx="10"/>
          </p:nvPr>
        </p:nvSpPr>
        <p:spPr/>
        <p:txBody>
          <a:bodyPr/>
          <a:lstStyle/>
          <a:p>
            <a:fld id="{4E4946A3-FD68-4E77-9DEF-1E7536A4AD96}" type="slidenum">
              <a:rPr lang="en-US" smtClean="0"/>
              <a:t>35</a:t>
            </a:fld>
            <a:endParaRPr lang="en-US"/>
          </a:p>
        </p:txBody>
      </p:sp>
    </p:spTree>
    <p:extLst>
      <p:ext uri="{BB962C8B-B14F-4D97-AF65-F5344CB8AC3E}">
        <p14:creationId xmlns:p14="http://schemas.microsoft.com/office/powerpoint/2010/main" val="328845995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0" dirty="0"/>
              <a:t>“From</a:t>
            </a:r>
            <a:r>
              <a:rPr lang="en-US" b="0" baseline="0" dirty="0"/>
              <a:t> Dan to Beersheba” is the most common of Israel’s border descriptions </a:t>
            </a:r>
            <a:r>
              <a:rPr lang="en-US" dirty="0"/>
              <a:t>(e.g., </a:t>
            </a:r>
            <a:r>
              <a:rPr lang="de-DE" dirty="0"/>
              <a:t>Judg 20:1; 1 Sam 3:20; 2 Sam 17:11; 24:2, 15; 1 Kgs 4:25; 1 Chr</a:t>
            </a:r>
            <a:r>
              <a:rPr lang="de-DE" baseline="0" dirty="0"/>
              <a:t> </a:t>
            </a:r>
            <a:r>
              <a:rPr lang="de-DE" dirty="0"/>
              <a:t>21:2; 2 Chr 30:5). Tel</a:t>
            </a:r>
            <a:r>
              <a:rPr lang="de-DE" baseline="0" dirty="0"/>
              <a:t> Dan is located on one of the headwaters of the Jordan River. Mount Hermon is visible in the upper right of this photo. The next slide includes labels.</a:t>
            </a:r>
            <a:endParaRPr lang="en-US" b="0"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ws011315126</a:t>
            </a:r>
          </a:p>
        </p:txBody>
      </p:sp>
      <p:sp>
        <p:nvSpPr>
          <p:cNvPr id="4" name="Slide Number Placeholder 3"/>
          <p:cNvSpPr>
            <a:spLocks noGrp="1"/>
          </p:cNvSpPr>
          <p:nvPr>
            <p:ph type="sldNum" sz="quarter" idx="10"/>
          </p:nvPr>
        </p:nvSpPr>
        <p:spPr/>
        <p:txBody>
          <a:bodyPr/>
          <a:lstStyle/>
          <a:p>
            <a:fld id="{4E4946A3-FD68-4E77-9DEF-1E7536A4AD96}" type="slidenum">
              <a:rPr lang="en-US" smtClean="0"/>
              <a:t>36</a:t>
            </a:fld>
            <a:endParaRPr lang="en-US"/>
          </a:p>
        </p:txBody>
      </p:sp>
    </p:spTree>
    <p:extLst>
      <p:ext uri="{BB962C8B-B14F-4D97-AF65-F5344CB8AC3E}">
        <p14:creationId xmlns:p14="http://schemas.microsoft.com/office/powerpoint/2010/main" val="166720908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0" dirty="0"/>
              <a:t>“From</a:t>
            </a:r>
            <a:r>
              <a:rPr lang="en-US" b="0" baseline="0" dirty="0"/>
              <a:t> Dan to Beersheba” is the most common of Israel’s border descriptions </a:t>
            </a:r>
            <a:r>
              <a:rPr lang="en-US" dirty="0"/>
              <a:t>(e.g., </a:t>
            </a:r>
            <a:r>
              <a:rPr lang="de-DE" dirty="0"/>
              <a:t>Judg 20:1; 1 Sam 3:20; 2 Sam 17:11; 24:2, 15; 1 Kgs 4:25; 1 Chr</a:t>
            </a:r>
            <a:r>
              <a:rPr lang="de-DE" baseline="0" dirty="0"/>
              <a:t> </a:t>
            </a:r>
            <a:r>
              <a:rPr lang="de-DE" dirty="0"/>
              <a:t>21:2; 2 Chr 30:5). Tel</a:t>
            </a:r>
            <a:r>
              <a:rPr lang="de-DE" baseline="0" dirty="0"/>
              <a:t> Dan is located on one of the headwaters of the Jordan River. Mount Hermon is visible in the upper right of this photo. </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ws011315126</a:t>
            </a:r>
          </a:p>
        </p:txBody>
      </p:sp>
      <p:sp>
        <p:nvSpPr>
          <p:cNvPr id="4" name="Slide Number Placeholder 3"/>
          <p:cNvSpPr>
            <a:spLocks noGrp="1"/>
          </p:cNvSpPr>
          <p:nvPr>
            <p:ph type="sldNum" sz="quarter" idx="10"/>
          </p:nvPr>
        </p:nvSpPr>
        <p:spPr/>
        <p:txBody>
          <a:bodyPr/>
          <a:lstStyle/>
          <a:p>
            <a:fld id="{4E4946A3-FD68-4E77-9DEF-1E7536A4AD96}" type="slidenum">
              <a:rPr lang="en-US" smtClean="0"/>
              <a:t>37</a:t>
            </a:fld>
            <a:endParaRPr lang="en-US"/>
          </a:p>
        </p:txBody>
      </p:sp>
    </p:spTree>
    <p:extLst>
      <p:ext uri="{BB962C8B-B14F-4D97-AF65-F5344CB8AC3E}">
        <p14:creationId xmlns:p14="http://schemas.microsoft.com/office/powerpoint/2010/main" val="166720908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spcBef>
                <a:spcPts val="0"/>
              </a:spcBef>
              <a:spcAft>
                <a:spcPts val="0"/>
              </a:spcAft>
              <a:buClrTx/>
              <a:buSzTx/>
              <a:buFontTx/>
              <a:buNone/>
              <a:tabLst/>
              <a:defRPr/>
            </a:pPr>
            <a:r>
              <a:rPr lang="en-US" dirty="0"/>
              <a:t>Beersheba was the southernmost</a:t>
            </a:r>
            <a:r>
              <a:rPr lang="en-US" baseline="0" dirty="0"/>
              <a:t> major city of the Israelites. Excavations at Beersheba have revealed extensive remains, mostly from the Iron Age (1200–586 BC). Tel </a:t>
            </a:r>
            <a:r>
              <a:rPr lang="en-US" baseline="0" dirty="0" err="1"/>
              <a:t>Sheva</a:t>
            </a:r>
            <a:r>
              <a:rPr lang="en-US" baseline="0" dirty="0"/>
              <a:t> does not appear to have been a city during the Early Bronze, Middle Bronze, or Late Bronze Ages (circa 3150–1200 BC). The next slide includes labels.</a:t>
            </a:r>
          </a:p>
          <a:p>
            <a:pPr marL="228600" indent="-228600" eaLnBrk="1" hangingPunct="1"/>
            <a:endParaRPr lang="en-US" dirty="0"/>
          </a:p>
          <a:p>
            <a:pPr marL="228600" indent="-228600" eaLnBrk="1" hangingPunct="1"/>
            <a:r>
              <a:rPr lang="en-US" dirty="0"/>
              <a:t>tb010703528</a:t>
            </a:r>
          </a:p>
        </p:txBody>
      </p:sp>
      <p:sp>
        <p:nvSpPr>
          <p:cNvPr id="4" name="Slide Number Placeholder 3"/>
          <p:cNvSpPr>
            <a:spLocks noGrp="1"/>
          </p:cNvSpPr>
          <p:nvPr>
            <p:ph type="sldNum" sz="quarter" idx="10"/>
          </p:nvPr>
        </p:nvSpPr>
        <p:spPr/>
        <p:txBody>
          <a:bodyPr/>
          <a:lstStyle/>
          <a:p>
            <a:fld id="{4E4946A3-FD68-4E77-9DEF-1E7536A4AD96}" type="slidenum">
              <a:rPr lang="en-US" smtClean="0"/>
              <a:t>38</a:t>
            </a:fld>
            <a:endParaRPr lang="en-US"/>
          </a:p>
        </p:txBody>
      </p:sp>
    </p:spTree>
    <p:extLst>
      <p:ext uri="{BB962C8B-B14F-4D97-AF65-F5344CB8AC3E}">
        <p14:creationId xmlns:p14="http://schemas.microsoft.com/office/powerpoint/2010/main" val="401731119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spcBef>
                <a:spcPts val="0"/>
              </a:spcBef>
              <a:spcAft>
                <a:spcPts val="0"/>
              </a:spcAft>
              <a:buClrTx/>
              <a:buSzTx/>
              <a:buFontTx/>
              <a:buNone/>
              <a:tabLst/>
              <a:defRPr/>
            </a:pPr>
            <a:r>
              <a:rPr lang="en-US" dirty="0"/>
              <a:t>Beersheba was the southernmost</a:t>
            </a:r>
            <a:r>
              <a:rPr lang="en-US" baseline="0" dirty="0"/>
              <a:t> major city of the Israelites. Excavations at Beersheba have revealed extensive remains, mostly from the Iron Age (1200–586 BC). Tel </a:t>
            </a:r>
            <a:r>
              <a:rPr lang="en-US" baseline="0" dirty="0" err="1"/>
              <a:t>Sheva</a:t>
            </a:r>
            <a:r>
              <a:rPr lang="en-US" baseline="0" dirty="0"/>
              <a:t> does not appear to have been a city during the Early Bronze, Middle Bronze, or Late Bronze Ages (circa 3150–1200 BC). </a:t>
            </a:r>
          </a:p>
          <a:p>
            <a:pPr marL="228600" indent="-228600" eaLnBrk="1" hangingPunct="1"/>
            <a:endParaRPr lang="en-US" dirty="0"/>
          </a:p>
          <a:p>
            <a:pPr marL="228600" indent="-228600" eaLnBrk="1" hangingPunct="1"/>
            <a:r>
              <a:rPr lang="en-US" dirty="0"/>
              <a:t>tb010703528</a:t>
            </a:r>
          </a:p>
        </p:txBody>
      </p:sp>
      <p:sp>
        <p:nvSpPr>
          <p:cNvPr id="4" name="Slide Number Placeholder 3"/>
          <p:cNvSpPr>
            <a:spLocks noGrp="1"/>
          </p:cNvSpPr>
          <p:nvPr>
            <p:ph type="sldNum" sz="quarter" idx="10"/>
          </p:nvPr>
        </p:nvSpPr>
        <p:spPr/>
        <p:txBody>
          <a:bodyPr/>
          <a:lstStyle/>
          <a:p>
            <a:fld id="{4E4946A3-FD68-4E77-9DEF-1E7536A4AD96}" type="slidenum">
              <a:rPr lang="en-US" smtClean="0"/>
              <a:t>39</a:t>
            </a:fld>
            <a:endParaRPr lang="en-US"/>
          </a:p>
        </p:txBody>
      </p:sp>
    </p:spTree>
    <p:extLst>
      <p:ext uri="{BB962C8B-B14F-4D97-AF65-F5344CB8AC3E}">
        <p14:creationId xmlns:p14="http://schemas.microsoft.com/office/powerpoint/2010/main" val="401731119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These were sad days, when the twelve tribes of Jacob were at war with each other. The cause was the refusal of many Israelites to accept the king that God had chosen for them.</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rw031505012</a:t>
            </a:r>
          </a:p>
        </p:txBody>
      </p:sp>
      <p:sp>
        <p:nvSpPr>
          <p:cNvPr id="4" name="Slide Number Placeholder 3"/>
          <p:cNvSpPr>
            <a:spLocks noGrp="1"/>
          </p:cNvSpPr>
          <p:nvPr>
            <p:ph type="sldNum" sz="quarter" idx="10"/>
          </p:nvPr>
        </p:nvSpPr>
        <p:spPr/>
        <p:txBody>
          <a:bodyPr/>
          <a:lstStyle/>
          <a:p>
            <a:fld id="{4E4946A3-FD68-4E77-9DEF-1E7536A4AD96}" type="slidenum">
              <a:rPr lang="en-US" smtClean="0"/>
              <a:t>4</a:t>
            </a:fld>
            <a:endParaRPr lang="en-US"/>
          </a:p>
        </p:txBody>
      </p:sp>
    </p:spTree>
    <p:extLst>
      <p:ext uri="{BB962C8B-B14F-4D97-AF65-F5344CB8AC3E}">
        <p14:creationId xmlns:p14="http://schemas.microsoft.com/office/powerpoint/2010/main" val="308953141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This artifact comes from the </a:t>
            </a:r>
            <a:r>
              <a:rPr lang="en-US" dirty="0" err="1"/>
              <a:t>Massues</a:t>
            </a:r>
            <a:r>
              <a:rPr lang="en-US" dirty="0"/>
              <a:t> neighborhood and was photographed at the Lyon Roman-Gallo Museum in Lyon, France.</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tb091719491</a:t>
            </a:r>
          </a:p>
        </p:txBody>
      </p:sp>
      <p:sp>
        <p:nvSpPr>
          <p:cNvPr id="4" name="Slide Number Placeholder 3"/>
          <p:cNvSpPr>
            <a:spLocks noGrp="1"/>
          </p:cNvSpPr>
          <p:nvPr>
            <p:ph type="sldNum" sz="quarter" idx="10"/>
          </p:nvPr>
        </p:nvSpPr>
        <p:spPr/>
        <p:txBody>
          <a:bodyPr/>
          <a:lstStyle/>
          <a:p>
            <a:fld id="{4E4946A3-FD68-4E77-9DEF-1E7536A4AD96}" type="slidenum">
              <a:rPr lang="en-US" smtClean="0"/>
              <a:t>40</a:t>
            </a:fld>
            <a:endParaRPr lang="en-US"/>
          </a:p>
        </p:txBody>
      </p:sp>
    </p:spTree>
    <p:extLst>
      <p:ext uri="{BB962C8B-B14F-4D97-AF65-F5344CB8AC3E}">
        <p14:creationId xmlns:p14="http://schemas.microsoft.com/office/powerpoint/2010/main" val="9568649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 “covenant” (Heb. </a:t>
            </a:r>
            <a:r>
              <a:rPr lang="en-US" i="1" dirty="0" err="1"/>
              <a:t>berith</a:t>
            </a:r>
            <a:r>
              <a:rPr lang="en-US" dirty="0"/>
              <a:t>, </a:t>
            </a:r>
            <a:r>
              <a:rPr lang="he-IL" sz="1200" b="0" i="0" u="none" strike="noStrike" kern="1200" baseline="0" dirty="0">
                <a:solidFill>
                  <a:schemeClr val="tx1"/>
                </a:solidFill>
                <a:latin typeface="+mn-lt"/>
                <a:ea typeface="+mn-ea"/>
                <a:cs typeface="+mn-cs"/>
              </a:rPr>
              <a:t>בְּרִית</a:t>
            </a:r>
            <a:r>
              <a:rPr lang="en-US" dirty="0"/>
              <a:t>) was a formal agreement between to parties.</a:t>
            </a:r>
            <a:r>
              <a:rPr lang="en-US" baseline="0" dirty="0"/>
              <a:t> Numerous pacts of this kind are known from antiquity. The Kadesh Treaty, a version of which is shown here, was a treaty between the Hittites and Egyptians that ended a long-running conflict between the two countries. An Egyptian version of the treaty is preserved on the walls of the Temple of Amun-Re at Karnak. </a:t>
            </a:r>
            <a:r>
              <a:rPr lang="en-US" dirty="0"/>
              <a:t>This artifact was photographed in the Istanbul Museum of the Ancient Orient.</a:t>
            </a:r>
          </a:p>
          <a:p>
            <a:endParaRPr lang="en-US" dirty="0"/>
          </a:p>
          <a:p>
            <a:r>
              <a:rPr lang="en-US" dirty="0"/>
              <a:t>tb041705704b</a:t>
            </a:r>
          </a:p>
        </p:txBody>
      </p:sp>
      <p:sp>
        <p:nvSpPr>
          <p:cNvPr id="4" name="Slide Number Placeholder 3"/>
          <p:cNvSpPr>
            <a:spLocks noGrp="1"/>
          </p:cNvSpPr>
          <p:nvPr>
            <p:ph type="sldNum" sz="quarter" idx="10"/>
          </p:nvPr>
        </p:nvSpPr>
        <p:spPr/>
        <p:txBody>
          <a:bodyPr/>
          <a:lstStyle/>
          <a:p>
            <a:fld id="{4E4946A3-FD68-4E77-9DEF-1E7536A4AD96}" type="slidenum">
              <a:rPr lang="en-US" smtClean="0"/>
              <a:t>41</a:t>
            </a:fld>
            <a:endParaRPr lang="en-US"/>
          </a:p>
        </p:txBody>
      </p:sp>
    </p:spTree>
    <p:extLst>
      <p:ext uri="{BB962C8B-B14F-4D97-AF65-F5344CB8AC3E}">
        <p14:creationId xmlns:p14="http://schemas.microsoft.com/office/powerpoint/2010/main" val="53422893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Michal was David’s first wife, given to him by Saul. It is difficult to tell here if the motive for requiring her return was affection</a:t>
            </a:r>
            <a:r>
              <a:rPr lang="en-US" baseline="0" dirty="0"/>
              <a:t> or political expediency. She had previously saved David’s life (1 Sam 19:10-17), although she later turned against him (2 Sam 6:16-23). </a:t>
            </a:r>
            <a:r>
              <a:rPr lang="en-US" dirty="0"/>
              <a:t>This</a:t>
            </a:r>
            <a:r>
              <a:rPr lang="en-US" baseline="0" dirty="0"/>
              <a:t> relief was photographed at the British Museum</a:t>
            </a:r>
            <a:r>
              <a:rPr lang="en-US" dirty="0"/>
              <a:t>.</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adr1805195157</a:t>
            </a:r>
          </a:p>
        </p:txBody>
      </p:sp>
      <p:sp>
        <p:nvSpPr>
          <p:cNvPr id="4" name="Slide Number Placeholder 3"/>
          <p:cNvSpPr>
            <a:spLocks noGrp="1"/>
          </p:cNvSpPr>
          <p:nvPr>
            <p:ph type="sldNum" sz="quarter" idx="10"/>
          </p:nvPr>
        </p:nvSpPr>
        <p:spPr/>
        <p:txBody>
          <a:bodyPr/>
          <a:lstStyle/>
          <a:p>
            <a:fld id="{4E4946A3-FD68-4E77-9DEF-1E7536A4AD96}" type="slidenum">
              <a:rPr lang="en-US" smtClean="0"/>
              <a:t>42</a:t>
            </a:fld>
            <a:endParaRPr lang="en-US"/>
          </a:p>
        </p:txBody>
      </p:sp>
    </p:spTree>
    <p:extLst>
      <p:ext uri="{BB962C8B-B14F-4D97-AF65-F5344CB8AC3E}">
        <p14:creationId xmlns:p14="http://schemas.microsoft.com/office/powerpoint/2010/main" val="319224355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43</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r>
              <a:rPr lang="en-US" sz="1200" dirty="0"/>
              <a:t>The account mentioned</a:t>
            </a:r>
            <a:r>
              <a:rPr lang="en-US" sz="1200" baseline="0" dirty="0"/>
              <a:t> here, where David killed Philistines and presented their foreskins to Saul as proof, is recorded in 1 Samuel 18:25-27. </a:t>
            </a:r>
          </a:p>
          <a:p>
            <a:endParaRPr lang="en-US" sz="1200" dirty="0"/>
          </a:p>
          <a:p>
            <a:r>
              <a:rPr lang="en-US" sz="1200" dirty="0"/>
              <a:t>tb110600265</a:t>
            </a:r>
            <a:endParaRPr lang="en-US" dirty="0"/>
          </a:p>
        </p:txBody>
      </p:sp>
    </p:spTree>
    <p:extLst>
      <p:ext uri="{BB962C8B-B14F-4D97-AF65-F5344CB8AC3E}">
        <p14:creationId xmlns:p14="http://schemas.microsoft.com/office/powerpoint/2010/main" val="3219395469"/>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44</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r>
              <a:rPr lang="en-US" sz="1200" dirty="0"/>
              <a:t>These reliefs on the Mortuary Temple of Ramses III at Medinet Habu date to about 150 years before the reign of David.</a:t>
            </a:r>
          </a:p>
          <a:p>
            <a:endParaRPr lang="en-US" sz="1200" dirty="0"/>
          </a:p>
          <a:p>
            <a:r>
              <a:rPr lang="en-US" sz="1200" dirty="0"/>
              <a:t>tb011105878</a:t>
            </a:r>
            <a:endParaRPr lang="en-US" dirty="0"/>
          </a:p>
        </p:txBody>
      </p:sp>
    </p:spTree>
    <p:extLst>
      <p:ext uri="{BB962C8B-B14F-4D97-AF65-F5344CB8AC3E}">
        <p14:creationId xmlns:p14="http://schemas.microsoft.com/office/powerpoint/2010/main" val="1428552763"/>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name “</a:t>
            </a:r>
            <a:r>
              <a:rPr lang="en-US" dirty="0" err="1"/>
              <a:t>Paltiel</a:t>
            </a:r>
            <a:r>
              <a:rPr lang="en-US" dirty="0"/>
              <a:t>” (Heb. </a:t>
            </a:r>
            <a:r>
              <a:rPr lang="he-IL" sz="1200" b="0" i="0" u="none" strike="noStrike" kern="1200" baseline="0" dirty="0">
                <a:solidFill>
                  <a:schemeClr val="tx1"/>
                </a:solidFill>
                <a:latin typeface="+mn-lt"/>
                <a:ea typeface="+mn-ea"/>
                <a:cs typeface="+mn-cs"/>
              </a:rPr>
              <a:t>פַּלְטִיאֵל</a:t>
            </a:r>
            <a:r>
              <a:rPr lang="en-US" dirty="0"/>
              <a:t>) means “God is my deliverance.” This seal uses a</a:t>
            </a:r>
            <a:r>
              <a:rPr lang="en-US" baseline="0" dirty="0"/>
              <a:t> slightly abbreviated form of the name, “</a:t>
            </a:r>
            <a:r>
              <a:rPr lang="en-US" baseline="0" dirty="0" err="1"/>
              <a:t>Palti</a:t>
            </a:r>
            <a:r>
              <a:rPr lang="en-US" baseline="0" dirty="0"/>
              <a:t>.” </a:t>
            </a:r>
            <a:r>
              <a:rPr lang="en-US" dirty="0"/>
              <a:t>Seals were carved in reverse so that the letters would read correctly; the photo</a:t>
            </a:r>
            <a:r>
              <a:rPr lang="en-US" baseline="0" dirty="0"/>
              <a:t> is reversed in the next slide to reveal the way the seal impression would have read when used. It was photographed at the </a:t>
            </a:r>
            <a:r>
              <a:rPr lang="en-US" dirty="0"/>
              <a:t>Hecht Museum at the University of Haifa. </a:t>
            </a:r>
            <a:r>
              <a:rPr lang="en-US" baseline="0" dirty="0"/>
              <a:t>The inscription, “belonging to </a:t>
            </a:r>
            <a:r>
              <a:rPr lang="en-US" baseline="0" dirty="0" err="1"/>
              <a:t>Palti</a:t>
            </a:r>
            <a:r>
              <a:rPr lang="en-US" baseline="0" dirty="0"/>
              <a:t>” (Heb. </a:t>
            </a:r>
            <a:r>
              <a:rPr lang="he-IL" baseline="0" dirty="0"/>
              <a:t>לפלתי</a:t>
            </a:r>
            <a:r>
              <a:rPr lang="en-US" baseline="0" dirty="0"/>
              <a:t>) is highlighted on the next slide.</a:t>
            </a:r>
            <a:endParaRPr lang="en-US" dirty="0"/>
          </a:p>
          <a:p>
            <a:endParaRPr lang="en-US" dirty="0"/>
          </a:p>
          <a:p>
            <a:r>
              <a:rPr lang="en-US" dirty="0"/>
              <a:t>adr1805229376</a:t>
            </a:r>
          </a:p>
        </p:txBody>
      </p:sp>
      <p:sp>
        <p:nvSpPr>
          <p:cNvPr id="4" name="Slide Number Placeholder 3"/>
          <p:cNvSpPr>
            <a:spLocks noGrp="1"/>
          </p:cNvSpPr>
          <p:nvPr>
            <p:ph type="sldNum" sz="quarter" idx="10"/>
          </p:nvPr>
        </p:nvSpPr>
        <p:spPr/>
        <p:txBody>
          <a:bodyPr/>
          <a:lstStyle/>
          <a:p>
            <a:fld id="{4E4946A3-FD68-4E77-9DEF-1E7536A4AD96}" type="slidenum">
              <a:rPr lang="en-US" smtClean="0"/>
              <a:t>45</a:t>
            </a:fld>
            <a:endParaRPr lang="en-US"/>
          </a:p>
        </p:txBody>
      </p:sp>
    </p:spTree>
    <p:extLst>
      <p:ext uri="{BB962C8B-B14F-4D97-AF65-F5344CB8AC3E}">
        <p14:creationId xmlns:p14="http://schemas.microsoft.com/office/powerpoint/2010/main" val="2862580902"/>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The name “</a:t>
            </a:r>
            <a:r>
              <a:rPr lang="en-US" dirty="0" err="1"/>
              <a:t>Paltiel</a:t>
            </a:r>
            <a:r>
              <a:rPr lang="en-US" dirty="0"/>
              <a:t>” (Heb. </a:t>
            </a:r>
            <a:r>
              <a:rPr lang="he-IL" sz="1200" b="0" i="0" u="none" strike="noStrike" kern="1200" baseline="0" dirty="0">
                <a:solidFill>
                  <a:schemeClr val="tx1"/>
                </a:solidFill>
                <a:latin typeface="+mn-lt"/>
                <a:ea typeface="+mn-ea"/>
                <a:cs typeface="+mn-cs"/>
              </a:rPr>
              <a:t>פַּלְטִיאֵל</a:t>
            </a:r>
            <a:r>
              <a:rPr lang="en-US" dirty="0"/>
              <a:t>) means “God is my deliverance.” This seal uses a</a:t>
            </a:r>
            <a:r>
              <a:rPr lang="en-US" baseline="0" dirty="0"/>
              <a:t> slightly abbreviated form of the name, “</a:t>
            </a:r>
            <a:r>
              <a:rPr lang="en-US" baseline="0" dirty="0" err="1"/>
              <a:t>Palti</a:t>
            </a:r>
            <a:r>
              <a:rPr lang="en-US" baseline="0" dirty="0"/>
              <a:t>.” It was photographed at the </a:t>
            </a:r>
            <a:r>
              <a:rPr lang="en-US" dirty="0"/>
              <a:t>Hecht Museum at</a:t>
            </a:r>
            <a:r>
              <a:rPr lang="en-US" baseline="0" dirty="0"/>
              <a:t> the University of </a:t>
            </a:r>
            <a:r>
              <a:rPr lang="en-US" dirty="0"/>
              <a:t>Haifa. The photo</a:t>
            </a:r>
            <a:r>
              <a:rPr lang="en-US" baseline="0" dirty="0"/>
              <a:t> is reversed on this slide to reveal the way the seal impression would have read when used. An editable version is included behind this graphic for those who may wish to change it.</a:t>
            </a:r>
            <a:endParaRPr lang="en-US" dirty="0"/>
          </a:p>
          <a:p>
            <a:endParaRPr lang="en-US" dirty="0"/>
          </a:p>
          <a:p>
            <a:r>
              <a:rPr lang="en-US" dirty="0"/>
              <a:t>adr1805229376</a:t>
            </a:r>
          </a:p>
        </p:txBody>
      </p:sp>
      <p:sp>
        <p:nvSpPr>
          <p:cNvPr id="4" name="Slide Number Placeholder 3"/>
          <p:cNvSpPr>
            <a:spLocks noGrp="1"/>
          </p:cNvSpPr>
          <p:nvPr>
            <p:ph type="sldNum" sz="quarter" idx="10"/>
          </p:nvPr>
        </p:nvSpPr>
        <p:spPr/>
        <p:txBody>
          <a:bodyPr/>
          <a:lstStyle/>
          <a:p>
            <a:fld id="{4E4946A3-FD68-4E77-9DEF-1E7536A4AD96}" type="slidenum">
              <a:rPr lang="en-US" smtClean="0"/>
              <a:t>46</a:t>
            </a:fld>
            <a:endParaRPr lang="en-US"/>
          </a:p>
        </p:txBody>
      </p:sp>
    </p:spTree>
    <p:extLst>
      <p:ext uri="{BB962C8B-B14F-4D97-AF65-F5344CB8AC3E}">
        <p14:creationId xmlns:p14="http://schemas.microsoft.com/office/powerpoint/2010/main" val="2862580902"/>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0" dirty="0" err="1"/>
              <a:t>Bahurim</a:t>
            </a:r>
            <a:r>
              <a:rPr lang="en-US" b="0" baseline="0" dirty="0"/>
              <a:t> is mentioned six times in the Bible in connection with </a:t>
            </a:r>
            <a:r>
              <a:rPr lang="en-US" b="0" baseline="0" dirty="0" err="1"/>
              <a:t>Shimei</a:t>
            </a:r>
            <a:r>
              <a:rPr lang="en-US" b="0" baseline="0" dirty="0"/>
              <a:t> cursing David (</a:t>
            </a:r>
            <a:r>
              <a:rPr lang="de-DE" b="0" baseline="0" dirty="0"/>
              <a:t>2 Sam 16:5; 17:18; 19:16;1 Kgs 2:8; cf. also 2 Sam 23:31 where Bahurim is the home of Azmaveth</a:t>
            </a:r>
            <a:r>
              <a:rPr lang="en-US" b="0" baseline="0" dirty="0"/>
              <a:t>) and Michal’s return to David (</a:t>
            </a:r>
            <a:r>
              <a:rPr lang="de-DE" b="0" baseline="0" dirty="0"/>
              <a:t>2 Sam 16:5; 17:18; 19:16; 23:31; 1 Kgs 2:8</a:t>
            </a:r>
            <a:r>
              <a:rPr lang="en-US" b="0" baseline="0" dirty="0"/>
              <a:t>). These references indicate that Bahurim should be located at or near the Mount of Olives. Ras </a:t>
            </a:r>
            <a:r>
              <a:rPr lang="en-US" b="0" baseline="0" dirty="0" err="1"/>
              <a:t>Tammin</a:t>
            </a:r>
            <a:r>
              <a:rPr lang="en-US" b="0" baseline="0" dirty="0"/>
              <a:t>, </a:t>
            </a:r>
            <a:r>
              <a:rPr lang="en-US" sz="1200" b="0" i="0" kern="1200" dirty="0">
                <a:solidFill>
                  <a:schemeClr val="tx1"/>
                </a:solidFill>
                <a:effectLst/>
                <a:latin typeface="+mn-lt"/>
                <a:ea typeface="+mn-ea"/>
                <a:cs typeface="+mn-cs"/>
              </a:rPr>
              <a:t>Ras Abu </a:t>
            </a:r>
            <a:r>
              <a:rPr lang="en-US" sz="1200" b="0" i="0" kern="1200" dirty="0" err="1">
                <a:solidFill>
                  <a:schemeClr val="tx1"/>
                </a:solidFill>
                <a:effectLst/>
                <a:latin typeface="+mn-lt"/>
                <a:ea typeface="+mn-ea"/>
                <a:cs typeface="+mn-cs"/>
              </a:rPr>
              <a:t>Kharrub</a:t>
            </a:r>
            <a:r>
              <a:rPr lang="en-US" sz="1200" b="0" i="0" kern="1200" dirty="0">
                <a:solidFill>
                  <a:schemeClr val="tx1"/>
                </a:solidFill>
                <a:effectLst/>
                <a:latin typeface="+mn-lt"/>
                <a:ea typeface="+mn-ea"/>
                <a:cs typeface="+mn-cs"/>
              </a:rPr>
              <a:t>,</a:t>
            </a:r>
            <a:r>
              <a:rPr lang="en-US" b="0" baseline="0" dirty="0"/>
              <a:t> and al-</a:t>
            </a:r>
            <a:r>
              <a:rPr lang="en-US" b="0" baseline="0" dirty="0" err="1"/>
              <a:t>Zaim</a:t>
            </a:r>
            <a:r>
              <a:rPr lang="en-US" b="0" baseline="0" dirty="0"/>
              <a:t> have all been offered as possible candidates. All three sites have Iron II (circa 1000–586 BC) remains (Ras Abu </a:t>
            </a:r>
            <a:r>
              <a:rPr lang="en-US" b="0" baseline="0" dirty="0" err="1"/>
              <a:t>Kharrub</a:t>
            </a:r>
            <a:r>
              <a:rPr lang="en-US" b="0" baseline="0" dirty="0"/>
              <a:t> also has Iron I [1200–1000 BC] remains). The next slide includes labels.</a:t>
            </a:r>
          </a:p>
          <a:p>
            <a:pPr marL="0" marR="0" indent="0" algn="l" defTabSz="914400" rtl="0" eaLnBrk="1" fontAlgn="auto" latinLnBrk="0" hangingPunct="1">
              <a:lnSpc>
                <a:spcPct val="100000"/>
              </a:lnSpc>
              <a:spcBef>
                <a:spcPts val="0"/>
              </a:spcBef>
              <a:spcAft>
                <a:spcPts val="0"/>
              </a:spcAft>
              <a:buClrTx/>
              <a:buSzTx/>
              <a:buFontTx/>
              <a:buNone/>
              <a:tabLst/>
              <a:defRPr/>
            </a:pPr>
            <a:endParaRPr lang="en-US" b="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ws062415185</a:t>
            </a:r>
          </a:p>
        </p:txBody>
      </p:sp>
      <p:sp>
        <p:nvSpPr>
          <p:cNvPr id="4" name="Slide Number Placeholder 3"/>
          <p:cNvSpPr>
            <a:spLocks noGrp="1"/>
          </p:cNvSpPr>
          <p:nvPr>
            <p:ph type="sldNum" sz="quarter" idx="10"/>
          </p:nvPr>
        </p:nvSpPr>
        <p:spPr/>
        <p:txBody>
          <a:bodyPr/>
          <a:lstStyle/>
          <a:p>
            <a:fld id="{4E4946A3-FD68-4E77-9DEF-1E7536A4AD96}" type="slidenum">
              <a:rPr lang="en-US" smtClean="0"/>
              <a:t>47</a:t>
            </a:fld>
            <a:endParaRPr lang="en-US"/>
          </a:p>
        </p:txBody>
      </p:sp>
    </p:spTree>
    <p:extLst>
      <p:ext uri="{BB962C8B-B14F-4D97-AF65-F5344CB8AC3E}">
        <p14:creationId xmlns:p14="http://schemas.microsoft.com/office/powerpoint/2010/main" val="2862580902"/>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err="1"/>
              <a:t>Bahurim</a:t>
            </a:r>
            <a:r>
              <a:rPr lang="en-US" b="0" baseline="0" dirty="0"/>
              <a:t> is mentioned six times in the Bible in connection with </a:t>
            </a:r>
            <a:r>
              <a:rPr lang="en-US" b="0" baseline="0" dirty="0" err="1"/>
              <a:t>Shimei</a:t>
            </a:r>
            <a:r>
              <a:rPr lang="en-US" b="0" baseline="0" dirty="0"/>
              <a:t> cursing David (</a:t>
            </a:r>
            <a:r>
              <a:rPr lang="de-DE" b="0" baseline="0" dirty="0"/>
              <a:t>2 Sam 16:5; 17:18; 19:16;1 Kgs 2:8; cf. also 2 Sam 23:31 where Bahurim is the home of Azmaveth</a:t>
            </a:r>
            <a:r>
              <a:rPr lang="en-US" b="0" baseline="0" dirty="0"/>
              <a:t>) and Michal’s return to David (</a:t>
            </a:r>
            <a:r>
              <a:rPr lang="de-DE" b="0" baseline="0" dirty="0"/>
              <a:t>2 Sam 16:5; 17:18; 19:16; 23:31; 1 Kgs 2:8</a:t>
            </a:r>
            <a:r>
              <a:rPr lang="en-US" b="0" baseline="0" dirty="0"/>
              <a:t>). These references indicate that </a:t>
            </a:r>
            <a:r>
              <a:rPr lang="en-US" b="0" baseline="0" dirty="0" err="1"/>
              <a:t>Bahurim</a:t>
            </a:r>
            <a:r>
              <a:rPr lang="en-US" b="0" baseline="0" dirty="0"/>
              <a:t> should be located at or near the Mount of Olives. Ras </a:t>
            </a:r>
            <a:r>
              <a:rPr lang="en-US" b="0" baseline="0" dirty="0" err="1"/>
              <a:t>Tammin</a:t>
            </a:r>
            <a:r>
              <a:rPr lang="en-US" b="0" baseline="0" dirty="0"/>
              <a:t>, </a:t>
            </a:r>
            <a:r>
              <a:rPr lang="en-US" sz="1200" b="0" i="0" kern="1200" dirty="0">
                <a:solidFill>
                  <a:schemeClr val="tx1"/>
                </a:solidFill>
                <a:effectLst/>
                <a:latin typeface="+mn-lt"/>
                <a:ea typeface="+mn-ea"/>
                <a:cs typeface="+mn-cs"/>
              </a:rPr>
              <a:t>Ras Abu </a:t>
            </a:r>
            <a:r>
              <a:rPr lang="en-US" sz="1200" b="0" i="0" kern="1200" dirty="0" err="1">
                <a:solidFill>
                  <a:schemeClr val="tx1"/>
                </a:solidFill>
                <a:effectLst/>
                <a:latin typeface="+mn-lt"/>
                <a:ea typeface="+mn-ea"/>
                <a:cs typeface="+mn-cs"/>
              </a:rPr>
              <a:t>Kharrub</a:t>
            </a:r>
            <a:r>
              <a:rPr lang="en-US" sz="1200" b="0" i="0" kern="1200" dirty="0">
                <a:solidFill>
                  <a:schemeClr val="tx1"/>
                </a:solidFill>
                <a:effectLst/>
                <a:latin typeface="+mn-lt"/>
                <a:ea typeface="+mn-ea"/>
                <a:cs typeface="+mn-cs"/>
              </a:rPr>
              <a:t>,</a:t>
            </a:r>
            <a:r>
              <a:rPr lang="en-US" b="0" baseline="0" dirty="0"/>
              <a:t> and al-</a:t>
            </a:r>
            <a:r>
              <a:rPr lang="en-US" b="0" baseline="0" dirty="0" err="1"/>
              <a:t>Zaim</a:t>
            </a:r>
            <a:r>
              <a:rPr lang="en-US" b="0" baseline="0" dirty="0"/>
              <a:t> have all been offered as possible candidates. All three sites have Iron II (circa 1000–586 BC) remains (Ras Abu </a:t>
            </a:r>
            <a:r>
              <a:rPr lang="en-US" b="0" baseline="0" dirty="0" err="1"/>
              <a:t>Kharrub</a:t>
            </a:r>
            <a:r>
              <a:rPr lang="en-US" b="0" baseline="0" dirty="0"/>
              <a:t> also has Iron I [1200–1000 BC] remains). </a:t>
            </a:r>
          </a:p>
          <a:p>
            <a:endParaRPr lang="en-US" b="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ws062415185</a:t>
            </a:r>
          </a:p>
        </p:txBody>
      </p:sp>
      <p:sp>
        <p:nvSpPr>
          <p:cNvPr id="4" name="Slide Number Placeholder 3"/>
          <p:cNvSpPr>
            <a:spLocks noGrp="1"/>
          </p:cNvSpPr>
          <p:nvPr>
            <p:ph type="sldNum" sz="quarter" idx="10"/>
          </p:nvPr>
        </p:nvSpPr>
        <p:spPr/>
        <p:txBody>
          <a:bodyPr/>
          <a:lstStyle/>
          <a:p>
            <a:fld id="{4E4946A3-FD68-4E77-9DEF-1E7536A4AD96}" type="slidenum">
              <a:rPr lang="en-US" smtClean="0"/>
              <a:t>48</a:t>
            </a:fld>
            <a:endParaRPr lang="en-US"/>
          </a:p>
        </p:txBody>
      </p:sp>
    </p:spTree>
    <p:extLst>
      <p:ext uri="{BB962C8B-B14F-4D97-AF65-F5344CB8AC3E}">
        <p14:creationId xmlns:p14="http://schemas.microsoft.com/office/powerpoint/2010/main" val="2862580902"/>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tb041106638</a:t>
            </a:r>
          </a:p>
        </p:txBody>
      </p:sp>
      <p:sp>
        <p:nvSpPr>
          <p:cNvPr id="4" name="Slide Number Placeholder 3"/>
          <p:cNvSpPr>
            <a:spLocks noGrp="1"/>
          </p:cNvSpPr>
          <p:nvPr>
            <p:ph type="sldNum" sz="quarter" idx="10"/>
          </p:nvPr>
        </p:nvSpPr>
        <p:spPr/>
        <p:txBody>
          <a:bodyPr/>
          <a:lstStyle/>
          <a:p>
            <a:fld id="{4E4946A3-FD68-4E77-9DEF-1E7536A4AD96}" type="slidenum">
              <a:rPr lang="en-US" smtClean="0"/>
              <a:t>49</a:t>
            </a:fld>
            <a:endParaRPr lang="en-US"/>
          </a:p>
        </p:txBody>
      </p:sp>
    </p:spTree>
    <p:extLst>
      <p:ext uri="{BB962C8B-B14F-4D97-AF65-F5344CB8AC3E}">
        <p14:creationId xmlns:p14="http://schemas.microsoft.com/office/powerpoint/2010/main" val="29749862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baseline="0" dirty="0"/>
              <a:t>The chronology of the reigns of Ish-Bosheth and David is difficult to determine, as </a:t>
            </a:r>
            <a:r>
              <a:rPr lang="en-US" b="0" baseline="0" dirty="0" err="1"/>
              <a:t>Ish-bosheth’s</a:t>
            </a:r>
            <a:r>
              <a:rPr lang="en-US" b="0" baseline="0" dirty="0"/>
              <a:t> two-year reign is much shorter than David’s seven and a half years on the throne. The best solution, reflect on this chart, is that </a:t>
            </a:r>
            <a:r>
              <a:rPr lang="en-US" b="0" baseline="0" dirty="0" err="1"/>
              <a:t>Ish-bosheth</a:t>
            </a:r>
            <a:r>
              <a:rPr lang="en-US" b="0" baseline="0" dirty="0"/>
              <a:t> only became king near the end of David’s years in Hebron. This may have been the result of significant time being needed to eject the Philistines from the land after Saul’s death before stability could be achieved in the north and for </a:t>
            </a:r>
            <a:r>
              <a:rPr lang="en-US" b="0" baseline="0" dirty="0" err="1"/>
              <a:t>Ish-bosheth</a:t>
            </a:r>
            <a:r>
              <a:rPr lang="en-US" b="0" baseline="0" dirty="0"/>
              <a:t> to be made king. This chart comes from </a:t>
            </a:r>
            <a:r>
              <a:rPr lang="en-US" b="0" i="1" baseline="0" dirty="0"/>
              <a:t>The Regnal Chronology of the Kings of Judah and Israel: An Illustrated Guide</a:t>
            </a:r>
            <a:r>
              <a:rPr lang="en-US" b="0" baseline="0" dirty="0"/>
              <a:t>, by Chris McKinny, available from BiblePlaces.com.</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5</a:t>
            </a:fld>
            <a:endParaRPr lang="en-US"/>
          </a:p>
        </p:txBody>
      </p:sp>
    </p:spTree>
    <p:extLst>
      <p:ext uri="{BB962C8B-B14F-4D97-AF65-F5344CB8AC3E}">
        <p14:creationId xmlns:p14="http://schemas.microsoft.com/office/powerpoint/2010/main" val="1099648183"/>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This display was photographed in the Berlin Egyptian Museum and Papyrus Collection.</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adr070511802</a:t>
            </a:r>
          </a:p>
        </p:txBody>
      </p:sp>
      <p:sp>
        <p:nvSpPr>
          <p:cNvPr id="4" name="Slide Number Placeholder 3"/>
          <p:cNvSpPr>
            <a:spLocks noGrp="1"/>
          </p:cNvSpPr>
          <p:nvPr>
            <p:ph type="sldNum" sz="quarter" idx="10"/>
          </p:nvPr>
        </p:nvSpPr>
        <p:spPr/>
        <p:txBody>
          <a:bodyPr/>
          <a:lstStyle/>
          <a:p>
            <a:fld id="{4E4946A3-FD68-4E77-9DEF-1E7536A4AD96}" type="slidenum">
              <a:rPr lang="en-US" smtClean="0"/>
              <a:t>50</a:t>
            </a:fld>
            <a:endParaRPr lang="en-US"/>
          </a:p>
        </p:txBody>
      </p:sp>
    </p:spTree>
    <p:extLst>
      <p:ext uri="{BB962C8B-B14F-4D97-AF65-F5344CB8AC3E}">
        <p14:creationId xmlns:p14="http://schemas.microsoft.com/office/powerpoint/2010/main" val="2069005485"/>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i="0" baseline="0" dirty="0"/>
              <a:t>The clay coffin lids shown in this display are thought to have cultural roots in ancient Egypt, but to have been adapted by Canaanites and eventually elite Philistines for local burials. A number of these portrayals, such as the central one highlighted in this photo, seem to depict the tall, feathered headdresses that appear in other depictions of the Philistines. This display was photographed at the Ashdod Museum.</a:t>
            </a:r>
          </a:p>
          <a:p>
            <a:endParaRPr lang="en-US" b="0" i="0" baseline="0" dirty="0"/>
          </a:p>
          <a:p>
            <a:r>
              <a:rPr lang="en-US" dirty="0"/>
              <a:t>tb031500003</a:t>
            </a:r>
            <a:endParaRPr lang="en-US" b="0" dirty="0"/>
          </a:p>
        </p:txBody>
      </p:sp>
      <p:sp>
        <p:nvSpPr>
          <p:cNvPr id="4" name="Slide Number Placeholder 3"/>
          <p:cNvSpPr>
            <a:spLocks noGrp="1"/>
          </p:cNvSpPr>
          <p:nvPr>
            <p:ph type="sldNum" sz="quarter" idx="10"/>
          </p:nvPr>
        </p:nvSpPr>
        <p:spPr/>
        <p:txBody>
          <a:bodyPr/>
          <a:lstStyle/>
          <a:p>
            <a:fld id="{4E4946A3-FD68-4E77-9DEF-1E7536A4AD96}" type="slidenum">
              <a:rPr lang="en-US" smtClean="0"/>
              <a:t>51</a:t>
            </a:fld>
            <a:endParaRPr lang="en-US"/>
          </a:p>
        </p:txBody>
      </p:sp>
    </p:spTree>
    <p:extLst>
      <p:ext uri="{BB962C8B-B14F-4D97-AF65-F5344CB8AC3E}">
        <p14:creationId xmlns:p14="http://schemas.microsoft.com/office/powerpoint/2010/main" val="95686490"/>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jug, with broken neck and handle, exhibits the typical Philistine bichrome decoration</a:t>
            </a:r>
            <a:r>
              <a:rPr lang="en-US" baseline="0" dirty="0"/>
              <a:t> in geometric shapes. Strainer jugs like this were part of the typical Philistine beer-drinking set (Faust 2015). </a:t>
            </a:r>
            <a:r>
              <a:rPr lang="en-US" dirty="0"/>
              <a:t>Most historians believe that the Sea Peoples (of whom</a:t>
            </a:r>
            <a:r>
              <a:rPr lang="en-US" baseline="0" dirty="0"/>
              <a:t> the Philistines are the best-known tribe) arrived in the Levant around 1200 BC, about two centuries before the reign of David. It seems that they came from the west, somewhere in the Aegean. They may have travelled down the coast of Israel by both land and sea, confronting the Egyptians during the reign of Ramesses III. This object was photographed at the </a:t>
            </a:r>
            <a:r>
              <a:rPr lang="en-US" sz="1200" baseline="0" dirty="0"/>
              <a:t>University of Pennsylvania Museum of Anthropology and Archaeology.</a:t>
            </a:r>
          </a:p>
          <a:p>
            <a:endParaRPr lang="en-US" sz="1200" b="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a:t>Reference:</a:t>
            </a:r>
          </a:p>
          <a:p>
            <a:pPr marL="0" marR="0" indent="0" algn="l" defTabSz="914400" rtl="0" eaLnBrk="1" fontAlgn="auto" latinLnBrk="0" hangingPunct="1">
              <a:lnSpc>
                <a:spcPct val="100000"/>
              </a:lnSpc>
              <a:spcBef>
                <a:spcPts val="0"/>
              </a:spcBef>
              <a:spcAft>
                <a:spcPts val="0"/>
              </a:spcAft>
              <a:buClrTx/>
              <a:buSzTx/>
              <a:buFontTx/>
              <a:buNone/>
              <a:tabLst/>
              <a:defRPr/>
            </a:pPr>
            <a:r>
              <a:rPr lang="en-US" dirty="0"/>
              <a:t>Faust, Avraham.</a:t>
            </a:r>
          </a:p>
          <a:p>
            <a:pPr marL="685800" marR="0" indent="-457200" algn="l" defTabSz="914400" rtl="0" eaLnBrk="1" fontAlgn="auto" latinLnBrk="0" hangingPunct="1">
              <a:lnSpc>
                <a:spcPct val="100000"/>
              </a:lnSpc>
              <a:spcBef>
                <a:spcPts val="0"/>
              </a:spcBef>
              <a:spcAft>
                <a:spcPts val="0"/>
              </a:spcAft>
              <a:buClrTx/>
              <a:buSzTx/>
              <a:buFontTx/>
              <a:buNone/>
              <a:tabLst>
                <a:tab pos="685800" algn="l"/>
              </a:tabLst>
              <a:defRPr/>
            </a:pPr>
            <a:r>
              <a:rPr lang="en-US" dirty="0"/>
              <a:t>2015	Pottery and Society in Iron Age Philistia: Feasting, Identity,</a:t>
            </a:r>
            <a:r>
              <a:rPr lang="en-US" baseline="0" dirty="0"/>
              <a:t> Economy, and Gender. </a:t>
            </a:r>
            <a:r>
              <a:rPr lang="en-US" i="1" baseline="0" dirty="0"/>
              <a:t>Bulletin of the American Schools of Oriental Research</a:t>
            </a:r>
            <a:r>
              <a:rPr lang="en-US" i="1" dirty="0"/>
              <a:t> </a:t>
            </a:r>
            <a:r>
              <a:rPr lang="en-US" baseline="0" dirty="0"/>
              <a:t>373: 167–98.</a:t>
            </a:r>
            <a:endParaRPr lang="en-US" dirty="0"/>
          </a:p>
          <a:p>
            <a:endParaRPr lang="en-US" b="0" dirty="0"/>
          </a:p>
          <a:p>
            <a:r>
              <a:rPr lang="en-US" dirty="0"/>
              <a:t>adr1605265568</a:t>
            </a:r>
            <a:endParaRPr lang="en-US" b="0" dirty="0"/>
          </a:p>
        </p:txBody>
      </p:sp>
      <p:sp>
        <p:nvSpPr>
          <p:cNvPr id="4" name="Slide Number Placeholder 3"/>
          <p:cNvSpPr>
            <a:spLocks noGrp="1"/>
          </p:cNvSpPr>
          <p:nvPr>
            <p:ph type="sldNum" sz="quarter" idx="10"/>
          </p:nvPr>
        </p:nvSpPr>
        <p:spPr/>
        <p:txBody>
          <a:bodyPr/>
          <a:lstStyle/>
          <a:p>
            <a:fld id="{4E4946A3-FD68-4E77-9DEF-1E7536A4AD96}" type="slidenum">
              <a:rPr lang="en-US" smtClean="0"/>
              <a:t>52</a:t>
            </a:fld>
            <a:endParaRPr lang="en-US"/>
          </a:p>
        </p:txBody>
      </p:sp>
    </p:spTree>
    <p:extLst>
      <p:ext uri="{BB962C8B-B14F-4D97-AF65-F5344CB8AC3E}">
        <p14:creationId xmlns:p14="http://schemas.microsoft.com/office/powerpoint/2010/main" val="95686490"/>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region</a:t>
            </a:r>
            <a:r>
              <a:rPr lang="en-US" baseline="0" dirty="0"/>
              <a:t> of Philistia included the five city-states (i.e., the Philistine pentapolis) of Ekron, Gath, Ashdod, Ashkelon, and Gaza (cf. 1 Sam 6:17-18). Gaza was the southernmost town along the coast and Aphek was the northernmost region of their control. The eastern edge was marked by the middle of the Judean Shephelah and the Israelite/Danite/Judahite towns of Gezer, Beth-shemesh, Azekah, Libnah, and Lachish. This photo shows a distant view of the Philistine territory from the hill country of Judah.</a:t>
            </a:r>
          </a:p>
          <a:p>
            <a:endParaRPr lang="en-US" b="0" baseline="0" dirty="0"/>
          </a:p>
          <a:p>
            <a:r>
              <a:rPr lang="en-US" dirty="0"/>
              <a:t>tb102806246</a:t>
            </a:r>
            <a:endParaRPr lang="en-US" b="0" baseline="0" dirty="0"/>
          </a:p>
        </p:txBody>
      </p:sp>
      <p:sp>
        <p:nvSpPr>
          <p:cNvPr id="4" name="Slide Number Placeholder 3"/>
          <p:cNvSpPr>
            <a:spLocks noGrp="1"/>
          </p:cNvSpPr>
          <p:nvPr>
            <p:ph type="sldNum" sz="quarter" idx="10"/>
          </p:nvPr>
        </p:nvSpPr>
        <p:spPr/>
        <p:txBody>
          <a:bodyPr/>
          <a:lstStyle/>
          <a:p>
            <a:fld id="{4E4946A3-FD68-4E77-9DEF-1E7536A4AD96}" type="slidenum">
              <a:rPr lang="en-US" smtClean="0"/>
              <a:t>53</a:t>
            </a:fld>
            <a:endParaRPr lang="en-US"/>
          </a:p>
        </p:txBody>
      </p:sp>
    </p:spTree>
    <p:extLst>
      <p:ext uri="{BB962C8B-B14F-4D97-AF65-F5344CB8AC3E}">
        <p14:creationId xmlns:p14="http://schemas.microsoft.com/office/powerpoint/2010/main" val="95686490"/>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eaLnBrk="1" hangingPunct="1">
              <a:buFontTx/>
              <a:buNone/>
            </a:pPr>
            <a:r>
              <a:rPr lang="en-US" dirty="0">
                <a:solidFill>
                  <a:srgbClr val="000000"/>
                </a:solidFill>
                <a:ea typeface="ＭＳ Ｐゴシック" pitchFamily="34" charset="-128"/>
                <a:cs typeface="Times New Roman" pitchFamily="18" charset="0"/>
              </a:rPr>
              <a:t>Tell </a:t>
            </a:r>
            <a:r>
              <a:rPr lang="en-US" dirty="0" err="1">
                <a:solidFill>
                  <a:srgbClr val="000000"/>
                </a:solidFill>
                <a:ea typeface="ＭＳ Ｐゴシック" pitchFamily="34" charset="-128"/>
                <a:cs typeface="Times New Roman" pitchFamily="18" charset="0"/>
              </a:rPr>
              <a:t>Isdud</a:t>
            </a:r>
            <a:r>
              <a:rPr lang="en-US" dirty="0">
                <a:solidFill>
                  <a:srgbClr val="000000"/>
                </a:solidFill>
                <a:ea typeface="ＭＳ Ｐゴシック" pitchFamily="34" charset="-128"/>
                <a:cs typeface="Times New Roman" pitchFamily="18" charset="0"/>
              </a:rPr>
              <a:t> has been identified as the Philistine city of Ashdod. Ten miles (16 km) north of Ashkelon, Ashdod is located 3 miles (4 km) from the sea, east of the dune belt along the shore. The International Coastal Highway (also the Great Trunk Route or Via Maris) runs just east of tell. The acropolis is at least 20 acres (8 ha) in size. Although uncertain, because it is covered by sand dunes, the size of the lower city is at least 70 acres (28 ha). </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tb121704850</a:t>
            </a:r>
          </a:p>
        </p:txBody>
      </p:sp>
      <p:sp>
        <p:nvSpPr>
          <p:cNvPr id="4" name="Slide Number Placeholder 3"/>
          <p:cNvSpPr>
            <a:spLocks noGrp="1"/>
          </p:cNvSpPr>
          <p:nvPr>
            <p:ph type="sldNum" sz="quarter" idx="10"/>
          </p:nvPr>
        </p:nvSpPr>
        <p:spPr/>
        <p:txBody>
          <a:bodyPr/>
          <a:lstStyle/>
          <a:p>
            <a:fld id="{4E4946A3-FD68-4E77-9DEF-1E7536A4AD96}" type="slidenum">
              <a:rPr lang="en-US" smtClean="0"/>
              <a:t>54</a:t>
            </a:fld>
            <a:endParaRPr lang="en-US"/>
          </a:p>
        </p:txBody>
      </p:sp>
    </p:spTree>
    <p:extLst>
      <p:ext uri="{BB962C8B-B14F-4D97-AF65-F5344CB8AC3E}">
        <p14:creationId xmlns:p14="http://schemas.microsoft.com/office/powerpoint/2010/main" val="95686490"/>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spcBef>
                <a:spcPct val="0"/>
              </a:spcBef>
              <a:buFontTx/>
              <a:buNone/>
            </a:pPr>
            <a:r>
              <a:rPr lang="en-US" dirty="0">
                <a:solidFill>
                  <a:srgbClr val="000000"/>
                </a:solidFill>
              </a:rPr>
              <a:t>Remains from the Neolithic period to the 13th century AD have been discovered</a:t>
            </a:r>
            <a:r>
              <a:rPr lang="en-US" baseline="0" dirty="0">
                <a:solidFill>
                  <a:srgbClr val="000000"/>
                </a:solidFill>
              </a:rPr>
              <a:t> at Ashkelon. </a:t>
            </a:r>
            <a:r>
              <a:rPr lang="en-US" dirty="0">
                <a:solidFill>
                  <a:srgbClr val="000000"/>
                </a:solidFill>
              </a:rPr>
              <a:t>Almost as big as Hazor, Middle Bronze Ashkelon was an extremely large Canaanite city, with horseshoe-shaped ramparts and covering 150 acres (60 ha). Ten strata of Phoenician occupation have been found at Ashkelon. Excavators have uncovered about 1,200 dog burials from the 5th century BC. They were buried in shallow pits, and no funerary objects were included with them. Although the significance of these dog burials is still somewhat unclear, current theory attributes them to the Phoenicians. A number of Persian period remains reflect the imports and influences from Phoenicia and the Aegean. The next slide includes labels.</a:t>
            </a:r>
          </a:p>
          <a:p>
            <a:pPr marL="228600" marR="0" indent="-228600" algn="l" defTabSz="914400" rtl="0" eaLnBrk="1" fontAlgn="auto" latinLnBrk="0" hangingPunct="1">
              <a:lnSpc>
                <a:spcPct val="100000"/>
              </a:lnSpc>
              <a:spcBef>
                <a:spcPct val="0"/>
              </a:spcBef>
              <a:spcAft>
                <a:spcPts val="0"/>
              </a:spcAft>
              <a:buClrTx/>
              <a:buSzTx/>
              <a:buFontTx/>
              <a:buNone/>
              <a:tabLst/>
              <a:defRPr/>
            </a:pPr>
            <a:endParaRPr lang="en-US" dirty="0"/>
          </a:p>
          <a:p>
            <a:pPr marL="228600" marR="0" indent="-228600" algn="l" defTabSz="914400" rtl="0" eaLnBrk="1" fontAlgn="auto" latinLnBrk="0" hangingPunct="1">
              <a:lnSpc>
                <a:spcPct val="100000"/>
              </a:lnSpc>
              <a:spcBef>
                <a:spcPct val="0"/>
              </a:spcBef>
              <a:spcAft>
                <a:spcPts val="0"/>
              </a:spcAft>
              <a:buClrTx/>
              <a:buSzTx/>
              <a:buFontTx/>
              <a:buNone/>
              <a:tabLst/>
              <a:defRPr/>
            </a:pPr>
            <a:r>
              <a:rPr lang="en-US" dirty="0"/>
              <a:t>tbs131050112</a:t>
            </a:r>
          </a:p>
        </p:txBody>
      </p:sp>
      <p:sp>
        <p:nvSpPr>
          <p:cNvPr id="4" name="Slide Number Placeholder 3"/>
          <p:cNvSpPr>
            <a:spLocks noGrp="1"/>
          </p:cNvSpPr>
          <p:nvPr>
            <p:ph type="sldNum" sz="quarter" idx="10"/>
          </p:nvPr>
        </p:nvSpPr>
        <p:spPr/>
        <p:txBody>
          <a:bodyPr/>
          <a:lstStyle/>
          <a:p>
            <a:fld id="{4E4946A3-FD68-4E77-9DEF-1E7536A4AD96}" type="slidenum">
              <a:rPr lang="en-US" smtClean="0"/>
              <a:t>55</a:t>
            </a:fld>
            <a:endParaRPr lang="en-US"/>
          </a:p>
        </p:txBody>
      </p:sp>
    </p:spTree>
    <p:extLst>
      <p:ext uri="{BB962C8B-B14F-4D97-AF65-F5344CB8AC3E}">
        <p14:creationId xmlns:p14="http://schemas.microsoft.com/office/powerpoint/2010/main" val="95686490"/>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spcBef>
                <a:spcPct val="0"/>
              </a:spcBef>
              <a:buFontTx/>
              <a:buNone/>
            </a:pPr>
            <a:r>
              <a:rPr lang="en-US" dirty="0">
                <a:solidFill>
                  <a:srgbClr val="000000"/>
                </a:solidFill>
              </a:rPr>
              <a:t>Remains from the Neolithic period to the 13th century AD have been discovered</a:t>
            </a:r>
            <a:r>
              <a:rPr lang="en-US" baseline="0" dirty="0">
                <a:solidFill>
                  <a:srgbClr val="000000"/>
                </a:solidFill>
              </a:rPr>
              <a:t> at Ashkelon. </a:t>
            </a:r>
            <a:r>
              <a:rPr lang="en-US" dirty="0">
                <a:solidFill>
                  <a:srgbClr val="000000"/>
                </a:solidFill>
              </a:rPr>
              <a:t>Almost as big as Hazor, Middle Bronze Ashkelon was an extremely large Canaanite city, with horseshoe-shaped ramparts and covering 150 acres (60 ha). Ten strata of Phoenician occupation have been found at Ashkelon. Excavators have uncovered about 1,200 dog burials from the 5th century BC. They were buried in shallow pits, and no funerary objects were included with them. Although the significance of these dog burials is still somewhat unclear, current theory attributes them to the Phoenicians. A number of Persian period remains reflect the imports and influences from Phoenicia and the Aegean.</a:t>
            </a:r>
          </a:p>
          <a:p>
            <a:pPr marL="228600" marR="0" indent="-228600" algn="l" defTabSz="914400" rtl="0" eaLnBrk="1" fontAlgn="auto" latinLnBrk="0" hangingPunct="1">
              <a:lnSpc>
                <a:spcPct val="100000"/>
              </a:lnSpc>
              <a:spcBef>
                <a:spcPct val="0"/>
              </a:spcBef>
              <a:spcAft>
                <a:spcPts val="0"/>
              </a:spcAft>
              <a:buClrTx/>
              <a:buSzTx/>
              <a:buFontTx/>
              <a:buNone/>
              <a:tabLst/>
              <a:defRPr/>
            </a:pPr>
            <a:endParaRPr lang="en-US" dirty="0"/>
          </a:p>
          <a:p>
            <a:pPr marL="228600" marR="0" indent="-228600" algn="l" defTabSz="914400" rtl="0" eaLnBrk="1" fontAlgn="auto" latinLnBrk="0" hangingPunct="1">
              <a:lnSpc>
                <a:spcPct val="100000"/>
              </a:lnSpc>
              <a:spcBef>
                <a:spcPct val="0"/>
              </a:spcBef>
              <a:spcAft>
                <a:spcPts val="0"/>
              </a:spcAft>
              <a:buClrTx/>
              <a:buSzTx/>
              <a:buFontTx/>
              <a:buNone/>
              <a:tabLst/>
              <a:defRPr/>
            </a:pPr>
            <a:r>
              <a:rPr lang="en-US" dirty="0"/>
              <a:t>tbs131050112</a:t>
            </a:r>
          </a:p>
        </p:txBody>
      </p:sp>
      <p:sp>
        <p:nvSpPr>
          <p:cNvPr id="4" name="Slide Number Placeholder 3"/>
          <p:cNvSpPr>
            <a:spLocks noGrp="1"/>
          </p:cNvSpPr>
          <p:nvPr>
            <p:ph type="sldNum" sz="quarter" idx="10"/>
          </p:nvPr>
        </p:nvSpPr>
        <p:spPr/>
        <p:txBody>
          <a:bodyPr/>
          <a:lstStyle/>
          <a:p>
            <a:fld id="{4E4946A3-FD68-4E77-9DEF-1E7536A4AD96}" type="slidenum">
              <a:rPr lang="en-US" smtClean="0"/>
              <a:t>56</a:t>
            </a:fld>
            <a:endParaRPr lang="en-US"/>
          </a:p>
        </p:txBody>
      </p:sp>
    </p:spTree>
    <p:extLst>
      <p:ext uri="{BB962C8B-B14F-4D97-AF65-F5344CB8AC3E}">
        <p14:creationId xmlns:p14="http://schemas.microsoft.com/office/powerpoint/2010/main" val="95686490"/>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0" dirty="0"/>
              <a:t>Ancient</a:t>
            </a:r>
            <a:r>
              <a:rPr lang="en-US" b="0" baseline="0" dirty="0"/>
              <a:t> Gaza is located at </a:t>
            </a:r>
            <a:r>
              <a:rPr lang="en-US" sz="1200" b="0" i="0" u="none" strike="noStrike" kern="1200" baseline="0" dirty="0">
                <a:solidFill>
                  <a:schemeClr val="tx1"/>
                </a:solidFill>
                <a:latin typeface="+mn-lt"/>
                <a:ea typeface="+mn-ea"/>
                <a:cs typeface="+mn-cs"/>
              </a:rPr>
              <a:t>Tell </a:t>
            </a:r>
            <a:r>
              <a:rPr lang="en-US" sz="1200" b="0" i="0" u="none" strike="noStrike" kern="1200" baseline="0" dirty="0" err="1">
                <a:solidFill>
                  <a:schemeClr val="tx1"/>
                </a:solidFill>
                <a:latin typeface="+mn-lt"/>
                <a:ea typeface="+mn-ea"/>
                <a:cs typeface="+mn-cs"/>
              </a:rPr>
              <a:t>Ḥarube</a:t>
            </a:r>
            <a:r>
              <a:rPr lang="en-US" sz="1200" b="0" i="0" u="none" strike="noStrike" kern="1200" baseline="0" dirty="0">
                <a:solidFill>
                  <a:schemeClr val="tx1"/>
                </a:solidFill>
                <a:latin typeface="+mn-lt"/>
                <a:ea typeface="+mn-ea"/>
                <a:cs typeface="+mn-cs"/>
              </a:rPr>
              <a:t>. The site is massive (over 140 ac, 55 ha), but the archaeology of the site is almost completely unknown due to the modern security situation. Gaza is one of the most mentioned cities outside of the Bible as it (along with Raphia) served as the entry-way for Egyptian control of the southern Levant, which meant that it was of strategic value to such groups as the Egyptians, Philistines, Neo-Assyrians, Neo-Babylonians, Greeks, and Romans. </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 </a:t>
            </a:r>
            <a:endParaRPr lang="en-US" b="0"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tb050701240</a:t>
            </a:r>
          </a:p>
        </p:txBody>
      </p:sp>
      <p:sp>
        <p:nvSpPr>
          <p:cNvPr id="4" name="Slide Number Placeholder 3"/>
          <p:cNvSpPr>
            <a:spLocks noGrp="1"/>
          </p:cNvSpPr>
          <p:nvPr>
            <p:ph type="sldNum" sz="quarter" idx="10"/>
          </p:nvPr>
        </p:nvSpPr>
        <p:spPr/>
        <p:txBody>
          <a:bodyPr/>
          <a:lstStyle/>
          <a:p>
            <a:fld id="{4E4946A3-FD68-4E77-9DEF-1E7536A4AD96}" type="slidenum">
              <a:rPr lang="en-US" smtClean="0"/>
              <a:t>57</a:t>
            </a:fld>
            <a:endParaRPr lang="en-US"/>
          </a:p>
        </p:txBody>
      </p:sp>
    </p:spTree>
    <p:extLst>
      <p:ext uri="{BB962C8B-B14F-4D97-AF65-F5344CB8AC3E}">
        <p14:creationId xmlns:p14="http://schemas.microsoft.com/office/powerpoint/2010/main" val="3791292274"/>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eaLnBrk="1" hangingPunct="1">
              <a:buFontTx/>
              <a:buNone/>
            </a:pPr>
            <a:r>
              <a:rPr lang="en-US" dirty="0">
                <a:solidFill>
                  <a:srgbClr val="000000"/>
                </a:solidFill>
                <a:ea typeface="ＭＳ Ｐゴシック" pitchFamily="34" charset="-128"/>
                <a:cs typeface="Times New Roman" pitchFamily="18" charset="0"/>
              </a:rPr>
              <a:t>Ekron (Tel Miqne) is located 22 miles (35 km) southwest of Jerusalem. Covering a total of 50 acres (20 ha), the site is comprised of a 10-acre (4-ha) upper tell and a 40-acre (16-ha) lower tell. This tell was an archaeologist’s dream. Because they did not have a lot of fill or cover to remove, the archaeological team found the 7th-century level only three inches (8 cm) below the surface. From 1981 to 1995, a joint team from the American Schools of Oriental Research (Seymour Gitin) and the Hebrew University (</a:t>
            </a:r>
            <a:r>
              <a:rPr lang="en-US" dirty="0" err="1">
                <a:solidFill>
                  <a:srgbClr val="000000"/>
                </a:solidFill>
                <a:ea typeface="ＭＳ Ｐゴシック" pitchFamily="34" charset="-128"/>
                <a:cs typeface="Times New Roman" pitchFamily="18" charset="0"/>
              </a:rPr>
              <a:t>Trude</a:t>
            </a:r>
            <a:r>
              <a:rPr lang="en-US" dirty="0">
                <a:solidFill>
                  <a:srgbClr val="000000"/>
                </a:solidFill>
                <a:ea typeface="ＭＳ Ｐゴシック" pitchFamily="34" charset="-128"/>
                <a:cs typeface="Times New Roman" pitchFamily="18" charset="0"/>
              </a:rPr>
              <a:t> Dothan) excavated Ekron for 12 seasons, exposing 3.5 percent of the site. It was occupied</a:t>
            </a:r>
            <a:r>
              <a:rPr lang="en-US" baseline="0" dirty="0">
                <a:solidFill>
                  <a:srgbClr val="000000"/>
                </a:solidFill>
                <a:ea typeface="ＭＳ Ｐゴシック" pitchFamily="34" charset="-128"/>
                <a:cs typeface="Times New Roman" pitchFamily="18" charset="0"/>
              </a:rPr>
              <a:t> at least from the Middle Bronze Age (circa 1400 BC).</a:t>
            </a:r>
            <a:endParaRPr lang="en-US" dirty="0">
              <a:solidFill>
                <a:srgbClr val="000000"/>
              </a:solidFill>
              <a:ea typeface="ＭＳ Ｐゴシック" pitchFamily="34" charset="-128"/>
              <a:cs typeface="Times New Roman" pitchFamily="18" charset="0"/>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ws080714046</a:t>
            </a:r>
          </a:p>
        </p:txBody>
      </p:sp>
      <p:sp>
        <p:nvSpPr>
          <p:cNvPr id="4" name="Slide Number Placeholder 3"/>
          <p:cNvSpPr>
            <a:spLocks noGrp="1"/>
          </p:cNvSpPr>
          <p:nvPr>
            <p:ph type="sldNum" sz="quarter" idx="10"/>
          </p:nvPr>
        </p:nvSpPr>
        <p:spPr/>
        <p:txBody>
          <a:bodyPr/>
          <a:lstStyle/>
          <a:p>
            <a:fld id="{4E4946A3-FD68-4E77-9DEF-1E7536A4AD96}" type="slidenum">
              <a:rPr lang="en-US" smtClean="0"/>
              <a:t>58</a:t>
            </a:fld>
            <a:endParaRPr lang="en-US"/>
          </a:p>
        </p:txBody>
      </p:sp>
    </p:spTree>
    <p:extLst>
      <p:ext uri="{BB962C8B-B14F-4D97-AF65-F5344CB8AC3E}">
        <p14:creationId xmlns:p14="http://schemas.microsoft.com/office/powerpoint/2010/main" val="95686490"/>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eaLnBrk="1" hangingPunct="1">
              <a:buFontTx/>
              <a:buNone/>
            </a:pPr>
            <a:r>
              <a:rPr lang="en-US" sz="1200" dirty="0">
                <a:solidFill>
                  <a:srgbClr val="000000"/>
                </a:solidFill>
                <a:ea typeface="ＭＳ Ｐゴシック" pitchFamily="34" charset="-128"/>
                <a:cs typeface="Times New Roman" pitchFamily="18" charset="0"/>
              </a:rPr>
              <a:t>A</a:t>
            </a:r>
            <a:r>
              <a:rPr lang="en-US" sz="1200" baseline="0" dirty="0">
                <a:solidFill>
                  <a:srgbClr val="000000"/>
                </a:solidFill>
                <a:ea typeface="ＭＳ Ｐゴシック" pitchFamily="34" charset="-128"/>
                <a:cs typeface="Times New Roman" pitchFamily="18" charset="0"/>
              </a:rPr>
              <a:t>n archaeological survey at Gath</a:t>
            </a:r>
            <a:r>
              <a:rPr lang="en-US" sz="1200" dirty="0">
                <a:solidFill>
                  <a:srgbClr val="000000"/>
                </a:solidFill>
                <a:ea typeface="ＭＳ Ｐゴシック" pitchFamily="34" charset="-128"/>
                <a:cs typeface="Times New Roman" pitchFamily="18" charset="0"/>
              </a:rPr>
              <a:t> determined that the site was almost continuously inhabited from the Chalcolithic period until 1948. It was also found that the site is more than 100 acres (40 ha)—more than four times what was previously thought. During the Early and Late Bronze Ages</a:t>
            </a:r>
            <a:r>
              <a:rPr lang="en-US" sz="1200" baseline="0" dirty="0">
                <a:solidFill>
                  <a:srgbClr val="000000"/>
                </a:solidFill>
                <a:ea typeface="ＭＳ Ｐゴシック" pitchFamily="34" charset="-128"/>
                <a:cs typeface="Times New Roman" pitchFamily="18" charset="0"/>
              </a:rPr>
              <a:t>, Gath was one of the larger towns in the region as it seems that the entire mound was inhabited. </a:t>
            </a:r>
            <a:r>
              <a:rPr lang="en-US" sz="1200" dirty="0">
                <a:solidFill>
                  <a:srgbClr val="000000"/>
                </a:solidFill>
                <a:ea typeface="ＭＳ Ｐゴシック" pitchFamily="34" charset="-128"/>
                <a:cs typeface="Times New Roman" pitchFamily="18" charset="0"/>
              </a:rPr>
              <a:t>Iron Age remains are present only five to sixteen inches (13–41</a:t>
            </a:r>
            <a:r>
              <a:rPr lang="en-US" sz="1200" baseline="0" dirty="0">
                <a:solidFill>
                  <a:srgbClr val="000000"/>
                </a:solidFill>
                <a:ea typeface="ＭＳ Ｐゴシック" pitchFamily="34" charset="-128"/>
                <a:cs typeface="Times New Roman" pitchFamily="18" charset="0"/>
              </a:rPr>
              <a:t> cm)</a:t>
            </a:r>
            <a:r>
              <a:rPr lang="en-US" sz="1200" dirty="0">
                <a:solidFill>
                  <a:srgbClr val="000000"/>
                </a:solidFill>
                <a:ea typeface="ＭＳ Ｐゴシック" pitchFamily="34" charset="-128"/>
                <a:cs typeface="Times New Roman" pitchFamily="18" charset="0"/>
              </a:rPr>
              <a:t> below the surface. These remains include a destruction level three feet (1 m) thick which has been tentatively dated to the late 9th or early 8th century BC. The Philistine site flourished in the 11th, 10th and 9th centuries, but it declined after its destruction in the late 9th or early 8th century.</a:t>
            </a:r>
          </a:p>
          <a:p>
            <a:pPr marL="0" indent="0" eaLnBrk="1" hangingPunct="1">
              <a:buFontTx/>
              <a:buNone/>
            </a:pPr>
            <a:endParaRPr lang="en-US" dirty="0"/>
          </a:p>
          <a:p>
            <a:pPr marL="0" marR="0" indent="0" algn="l" defTabSz="914400" rtl="0" eaLnBrk="1" fontAlgn="auto" latinLnBrk="0" hangingPunct="1">
              <a:spcBef>
                <a:spcPts val="0"/>
              </a:spcBef>
              <a:spcAft>
                <a:spcPts val="0"/>
              </a:spcAft>
              <a:buClrTx/>
              <a:buSzTx/>
              <a:buFontTx/>
              <a:buNone/>
              <a:tabLst/>
              <a:defRPr/>
            </a:pPr>
            <a:r>
              <a:rPr lang="en-US" dirty="0"/>
              <a:t>ws041915182</a:t>
            </a:r>
          </a:p>
        </p:txBody>
      </p:sp>
      <p:sp>
        <p:nvSpPr>
          <p:cNvPr id="4" name="Slide Number Placeholder 3"/>
          <p:cNvSpPr>
            <a:spLocks noGrp="1"/>
          </p:cNvSpPr>
          <p:nvPr>
            <p:ph type="sldNum" sz="quarter" idx="10"/>
          </p:nvPr>
        </p:nvSpPr>
        <p:spPr/>
        <p:txBody>
          <a:bodyPr/>
          <a:lstStyle/>
          <a:p>
            <a:fld id="{4E4946A3-FD68-4E77-9DEF-1E7536A4AD96}" type="slidenum">
              <a:rPr lang="en-US" smtClean="0"/>
              <a:t>59</a:t>
            </a:fld>
            <a:endParaRPr lang="en-US"/>
          </a:p>
        </p:txBody>
      </p:sp>
    </p:spTree>
    <p:extLst>
      <p:ext uri="{BB962C8B-B14F-4D97-AF65-F5344CB8AC3E}">
        <p14:creationId xmlns:p14="http://schemas.microsoft.com/office/powerpoint/2010/main" val="254462300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“house</a:t>
            </a:r>
            <a:r>
              <a:rPr lang="en-US" baseline="0" dirty="0"/>
              <a:t> of Saul” here refers to the descendants of his line; the specific reference is to Saul’s son </a:t>
            </a:r>
            <a:r>
              <a:rPr lang="en-US" baseline="0" dirty="0" err="1"/>
              <a:t>Ish-bosheth</a:t>
            </a:r>
            <a:r>
              <a:rPr lang="en-US" baseline="0" dirty="0"/>
              <a:t> and his general Abner.</a:t>
            </a:r>
            <a:endParaRPr lang="en-US" dirty="0"/>
          </a:p>
          <a:p>
            <a:endParaRPr lang="en-US" dirty="0"/>
          </a:p>
          <a:p>
            <a:r>
              <a:rPr lang="en-US" dirty="0"/>
              <a:t>Left: tb011512700; right: tb072404728</a:t>
            </a:r>
          </a:p>
        </p:txBody>
      </p:sp>
      <p:sp>
        <p:nvSpPr>
          <p:cNvPr id="4" name="Slide Number Placeholder 3"/>
          <p:cNvSpPr>
            <a:spLocks noGrp="1"/>
          </p:cNvSpPr>
          <p:nvPr>
            <p:ph type="sldNum" sz="quarter" idx="10"/>
          </p:nvPr>
        </p:nvSpPr>
        <p:spPr/>
        <p:txBody>
          <a:bodyPr/>
          <a:lstStyle/>
          <a:p>
            <a:fld id="{4E4946A3-FD68-4E77-9DEF-1E7536A4AD96}" type="slidenum">
              <a:rPr lang="en-US" smtClean="0"/>
              <a:t>6</a:t>
            </a:fld>
            <a:endParaRPr lang="en-US"/>
          </a:p>
        </p:txBody>
      </p:sp>
    </p:spTree>
    <p:extLst>
      <p:ext uri="{BB962C8B-B14F-4D97-AF65-F5344CB8AC3E}">
        <p14:creationId xmlns:p14="http://schemas.microsoft.com/office/powerpoint/2010/main" val="1099648183"/>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eaLnBrk="1" hangingPunct="1">
              <a:buFontTx/>
              <a:buNone/>
            </a:pPr>
            <a:r>
              <a:rPr lang="en-US" dirty="0">
                <a:ea typeface="ＭＳ Ｐゴシック" pitchFamily="34" charset="-128"/>
              </a:rPr>
              <a:t>Although</a:t>
            </a:r>
            <a:r>
              <a:rPr lang="en-US" baseline="0" dirty="0">
                <a:ea typeface="ＭＳ Ｐゴシック" pitchFamily="34" charset="-128"/>
              </a:rPr>
              <a:t> the Philistines were Israel’s major enemy at this time, others also existed. One of these was the Ammonites, centered on their capital at what is modern-day Amman. </a:t>
            </a:r>
            <a:r>
              <a:rPr lang="en-US" dirty="0">
                <a:ea typeface="ＭＳ Ｐゴシック" pitchFamily="34" charset="-128"/>
              </a:rPr>
              <a:t>Known today as Jebel al-</a:t>
            </a:r>
            <a:r>
              <a:rPr lang="en-US" dirty="0" err="1">
                <a:ea typeface="ＭＳ Ｐゴシック" pitchFamily="34" charset="-128"/>
              </a:rPr>
              <a:t>Qal’a</a:t>
            </a:r>
            <a:r>
              <a:rPr lang="en-US" dirty="0">
                <a:ea typeface="ＭＳ Ｐゴシック" pitchFamily="34" charset="-128"/>
              </a:rPr>
              <a:t>, or the Citadel, the ancient acropolis covers about 40 acres (16 ha) and is L-shaped. The hill is divided into three terraces and was surrounded by deep wadis on all sides but the north. In times of weakness, the Ammonites could find seclusion and protection here. The site was located near the convergence of the King’s Highway and the Way of the Wilderness. The Jabbok River starts in a strong spring at the citadel of Rabbath Ammon. This spring likely gave the city its name, the “city of waters” (2 Sam 12:27, KJV). The city is located about 50 miles (80 km) east of Jerusalem.</a:t>
            </a:r>
          </a:p>
          <a:p>
            <a:pPr marL="228600" indent="-228600" eaLnBrk="1" hangingPunct="1">
              <a:buFontTx/>
              <a:buAutoNum type="arabicPeriod"/>
            </a:pPr>
            <a:endParaRPr lang="en-US" dirty="0">
              <a:ea typeface="ＭＳ Ｐゴシック" pitchFamily="34" charset="-128"/>
            </a:endParaRPr>
          </a:p>
          <a:p>
            <a:pPr marL="228600" indent="-228600" eaLnBrk="1" hangingPunct="1"/>
            <a:r>
              <a:rPr lang="en-US" dirty="0">
                <a:ea typeface="ＭＳ Ｐゴシック" pitchFamily="34" charset="-128"/>
              </a:rPr>
              <a:t>tb031801003</a:t>
            </a:r>
          </a:p>
        </p:txBody>
      </p:sp>
      <p:sp>
        <p:nvSpPr>
          <p:cNvPr id="4" name="Slide Number Placeholder 3"/>
          <p:cNvSpPr>
            <a:spLocks noGrp="1"/>
          </p:cNvSpPr>
          <p:nvPr>
            <p:ph type="sldNum" sz="quarter" idx="10"/>
          </p:nvPr>
        </p:nvSpPr>
        <p:spPr/>
        <p:txBody>
          <a:bodyPr/>
          <a:lstStyle/>
          <a:p>
            <a:fld id="{4E4946A3-FD68-4E77-9DEF-1E7536A4AD96}" type="slidenum">
              <a:rPr lang="en-US" smtClean="0"/>
              <a:t>60</a:t>
            </a:fld>
            <a:endParaRPr lang="en-US"/>
          </a:p>
        </p:txBody>
      </p:sp>
    </p:spTree>
    <p:extLst>
      <p:ext uri="{BB962C8B-B14F-4D97-AF65-F5344CB8AC3E}">
        <p14:creationId xmlns:p14="http://schemas.microsoft.com/office/powerpoint/2010/main" val="1561982624"/>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Moabites were another enemy of the Israelites.</a:t>
            </a:r>
            <a:r>
              <a:rPr lang="en-US" baseline="0" dirty="0"/>
              <a:t> Their kingdom seems to have been centered in the area of Kerak, often identified as </a:t>
            </a:r>
            <a:r>
              <a:rPr lang="en-US" dirty="0"/>
              <a:t>biblical </a:t>
            </a:r>
            <a:r>
              <a:rPr lang="en-US" dirty="0" err="1"/>
              <a:t>Kir</a:t>
            </a:r>
            <a:r>
              <a:rPr lang="en-US" dirty="0"/>
              <a:t>, </a:t>
            </a:r>
            <a:r>
              <a:rPr lang="en-US" dirty="0" err="1"/>
              <a:t>Kir</a:t>
            </a:r>
            <a:r>
              <a:rPr lang="en-US" dirty="0"/>
              <a:t> Moab, </a:t>
            </a:r>
            <a:r>
              <a:rPr lang="en-US" dirty="0" err="1"/>
              <a:t>Kir-Heres</a:t>
            </a:r>
            <a:r>
              <a:rPr lang="en-US" dirty="0"/>
              <a:t>(eth), and </a:t>
            </a:r>
            <a:r>
              <a:rPr lang="en-US" dirty="0" err="1"/>
              <a:t>Hereseth</a:t>
            </a:r>
            <a:r>
              <a:rPr lang="en-US" dirty="0"/>
              <a:t>. This was the capital city of Moab and stood at 3,110 feet (950 m) elevation, that is 4,400 feet (1,340 m) above the Dead Sea to its west. It is situated on an isolated hilltop, with a view in all directions. The Crusaders recognized the defensible aspect of the site and made Kerak one of their strongest fortresses in the Middle East, as can be seen in this photo. </a:t>
            </a:r>
          </a:p>
          <a:p>
            <a:endParaRPr lang="en-US" dirty="0"/>
          </a:p>
          <a:p>
            <a:r>
              <a:rPr lang="tr-TR" dirty="0"/>
              <a:t>tbs95109711</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61</a:t>
            </a:fld>
            <a:endParaRPr lang="en-US"/>
          </a:p>
        </p:txBody>
      </p:sp>
    </p:spTree>
    <p:extLst>
      <p:ext uri="{BB962C8B-B14F-4D97-AF65-F5344CB8AC3E}">
        <p14:creationId xmlns:p14="http://schemas.microsoft.com/office/powerpoint/2010/main" val="807124971"/>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ea typeface="ＭＳ Ｐゴシック" pitchFamily="34" charset="-128"/>
              </a:rPr>
              <a:t>Bozrah was the ancient capital of the Edomites (cf. Isa 34:6; 63:1; </a:t>
            </a:r>
            <a:r>
              <a:rPr lang="en-US" sz="1200" dirty="0" err="1">
                <a:ea typeface="ＭＳ Ｐゴシック" pitchFamily="34" charset="-128"/>
              </a:rPr>
              <a:t>Jer</a:t>
            </a:r>
            <a:r>
              <a:rPr lang="en-US" sz="1200" dirty="0">
                <a:ea typeface="ＭＳ Ｐゴシック" pitchFamily="34" charset="-128"/>
              </a:rPr>
              <a:t> 49:13).</a:t>
            </a:r>
            <a:r>
              <a:rPr lang="en-US" sz="1200" baseline="0" dirty="0">
                <a:ea typeface="ＭＳ Ｐゴシック" pitchFamily="34" charset="-128"/>
              </a:rPr>
              <a:t> </a:t>
            </a:r>
            <a:r>
              <a:rPr lang="en-US" sz="1200" dirty="0">
                <a:ea typeface="ＭＳ Ｐゴシック" pitchFamily="34" charset="-128"/>
              </a:rPr>
              <a:t>The modern city of </a:t>
            </a:r>
            <a:r>
              <a:rPr lang="en-US" sz="1200" dirty="0" err="1">
                <a:ea typeface="ＭＳ Ｐゴシック" pitchFamily="34" charset="-128"/>
              </a:rPr>
              <a:t>Buseirah</a:t>
            </a:r>
            <a:r>
              <a:rPr lang="en-US" sz="1200" dirty="0">
                <a:ea typeface="ＭＳ Ｐゴシック" pitchFamily="34" charset="-128"/>
              </a:rPr>
              <a:t> preserves the name and location of ancient Bozrah. Bozrah was the residence of </a:t>
            </a:r>
            <a:r>
              <a:rPr lang="en-US" sz="1200" dirty="0" err="1">
                <a:ea typeface="ＭＳ Ｐゴシック" pitchFamily="34" charset="-128"/>
              </a:rPr>
              <a:t>Jobab</a:t>
            </a:r>
            <a:r>
              <a:rPr lang="en-US" sz="1200" dirty="0">
                <a:ea typeface="ＭＳ Ｐゴシック" pitchFamily="34" charset="-128"/>
              </a:rPr>
              <a:t>, one of the kings of Edom who ruled before Israel had a king (Gen 36:33; 1 Chr 1:44).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dirty="0">
              <a:ea typeface="ＭＳ Ｐゴシック" pitchFamily="34" charset="-128"/>
            </a:endParaRPr>
          </a:p>
          <a:p>
            <a:pPr marL="228600" indent="-228600" eaLnBrk="1" hangingPunct="1"/>
            <a:r>
              <a:rPr lang="en-US" sz="1200" dirty="0">
                <a:ea typeface="ＭＳ Ｐゴシック" pitchFamily="34" charset="-128"/>
              </a:rPr>
              <a:t>tb061404284</a:t>
            </a:r>
          </a:p>
        </p:txBody>
      </p:sp>
      <p:sp>
        <p:nvSpPr>
          <p:cNvPr id="4" name="Slide Number Placeholder 3"/>
          <p:cNvSpPr>
            <a:spLocks noGrp="1"/>
          </p:cNvSpPr>
          <p:nvPr>
            <p:ph type="sldNum" sz="quarter" idx="10"/>
          </p:nvPr>
        </p:nvSpPr>
        <p:spPr/>
        <p:txBody>
          <a:bodyPr/>
          <a:lstStyle/>
          <a:p>
            <a:fld id="{4E4946A3-FD68-4E77-9DEF-1E7536A4AD96}" type="slidenum">
              <a:rPr lang="en-US" smtClean="0"/>
              <a:t>62</a:t>
            </a:fld>
            <a:endParaRPr lang="en-US"/>
          </a:p>
        </p:txBody>
      </p:sp>
    </p:spTree>
    <p:extLst>
      <p:ext uri="{BB962C8B-B14F-4D97-AF65-F5344CB8AC3E}">
        <p14:creationId xmlns:p14="http://schemas.microsoft.com/office/powerpoint/2010/main" val="807124971"/>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This American Colony photo was taken between 1898 and 1946.</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mat05980</a:t>
            </a:r>
          </a:p>
        </p:txBody>
      </p:sp>
      <p:sp>
        <p:nvSpPr>
          <p:cNvPr id="4" name="Slide Number Placeholder 3"/>
          <p:cNvSpPr>
            <a:spLocks noGrp="1"/>
          </p:cNvSpPr>
          <p:nvPr>
            <p:ph type="sldNum" sz="quarter" idx="10"/>
          </p:nvPr>
        </p:nvSpPr>
        <p:spPr/>
        <p:txBody>
          <a:bodyPr/>
          <a:lstStyle/>
          <a:p>
            <a:fld id="{4E4946A3-FD68-4E77-9DEF-1E7536A4AD96}" type="slidenum">
              <a:rPr lang="en-US" smtClean="0"/>
              <a:t>63</a:t>
            </a:fld>
            <a:endParaRPr lang="en-US"/>
          </a:p>
        </p:txBody>
      </p:sp>
    </p:spTree>
    <p:extLst>
      <p:ext uri="{BB962C8B-B14F-4D97-AF65-F5344CB8AC3E}">
        <p14:creationId xmlns:p14="http://schemas.microsoft.com/office/powerpoint/2010/main" val="807124971"/>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ea typeface="+mn-ea"/>
                <a:cs typeface="+mn-cs"/>
              </a:rPr>
              <a:t>The famous Tomb of the Patriarchs is visible in the center distance. This American Colony photograph was taken between 1900 and 1920.</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effectLs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dirty="0"/>
              <a:t>mat00987</a:t>
            </a:r>
          </a:p>
        </p:txBody>
      </p:sp>
      <p:sp>
        <p:nvSpPr>
          <p:cNvPr id="4" name="Slide Number Placeholder 3"/>
          <p:cNvSpPr>
            <a:spLocks noGrp="1"/>
          </p:cNvSpPr>
          <p:nvPr>
            <p:ph type="sldNum" sz="quarter" idx="10"/>
          </p:nvPr>
        </p:nvSpPr>
        <p:spPr/>
        <p:txBody>
          <a:bodyPr/>
          <a:lstStyle/>
          <a:p>
            <a:fld id="{4E4946A3-FD68-4E77-9DEF-1E7536A4AD96}" type="slidenum">
              <a:rPr lang="en-US" smtClean="0"/>
              <a:t>64</a:t>
            </a:fld>
            <a:endParaRPr lang="en-US"/>
          </a:p>
        </p:txBody>
      </p:sp>
    </p:spTree>
    <p:extLst>
      <p:ext uri="{BB962C8B-B14F-4D97-AF65-F5344CB8AC3E}">
        <p14:creationId xmlns:p14="http://schemas.microsoft.com/office/powerpoint/2010/main" val="99792524"/>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This American Colony photograph was taken in 1926.</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dirty="0"/>
              <a:t>mat05734</a:t>
            </a:r>
          </a:p>
        </p:txBody>
      </p:sp>
      <p:sp>
        <p:nvSpPr>
          <p:cNvPr id="4" name="Slide Number Placeholder 3"/>
          <p:cNvSpPr>
            <a:spLocks noGrp="1"/>
          </p:cNvSpPr>
          <p:nvPr>
            <p:ph type="sldNum" sz="quarter" idx="10"/>
          </p:nvPr>
        </p:nvSpPr>
        <p:spPr/>
        <p:txBody>
          <a:bodyPr/>
          <a:lstStyle/>
          <a:p>
            <a:fld id="{4E4946A3-FD68-4E77-9DEF-1E7536A4AD96}" type="slidenum">
              <a:rPr lang="en-US" smtClean="0"/>
              <a:t>65</a:t>
            </a:fld>
            <a:endParaRPr lang="en-US"/>
          </a:p>
        </p:txBody>
      </p:sp>
    </p:spTree>
    <p:extLst>
      <p:ext uri="{BB962C8B-B14F-4D97-AF65-F5344CB8AC3E}">
        <p14:creationId xmlns:p14="http://schemas.microsoft.com/office/powerpoint/2010/main" val="99792524"/>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Although neither David</a:t>
            </a:r>
            <a:r>
              <a:rPr lang="en-US" baseline="0" dirty="0"/>
              <a:t> nor Abner seemed aware of it, Joab was set on killing Abner in revenge for his brother’s death. David sent out Abner peacefully, but Abner was soon to be targeted by Joab, illustrated here by a dove superimposed with a rifle-scope reticle.</a:t>
            </a:r>
          </a:p>
          <a:p>
            <a:endParaRPr lang="en-US" dirty="0"/>
          </a:p>
          <a:p>
            <a:r>
              <a:rPr lang="en-US" dirty="0"/>
              <a:t>cd071222101</a:t>
            </a:r>
          </a:p>
        </p:txBody>
      </p:sp>
      <p:sp>
        <p:nvSpPr>
          <p:cNvPr id="4" name="Slide Number Placeholder 3"/>
          <p:cNvSpPr>
            <a:spLocks noGrp="1"/>
          </p:cNvSpPr>
          <p:nvPr>
            <p:ph type="sldNum" sz="quarter" idx="10"/>
          </p:nvPr>
        </p:nvSpPr>
        <p:spPr/>
        <p:txBody>
          <a:bodyPr/>
          <a:lstStyle/>
          <a:p>
            <a:fld id="{4E4946A3-FD68-4E77-9DEF-1E7536A4AD96}" type="slidenum">
              <a:rPr lang="en-US" smtClean="0"/>
              <a:t>66</a:t>
            </a:fld>
            <a:endParaRPr lang="en-US"/>
          </a:p>
        </p:txBody>
      </p:sp>
    </p:spTree>
    <p:extLst>
      <p:ext uri="{BB962C8B-B14F-4D97-AF65-F5344CB8AC3E}">
        <p14:creationId xmlns:p14="http://schemas.microsoft.com/office/powerpoint/2010/main" val="582628785"/>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err="1"/>
              <a:t>Bnei</a:t>
            </a:r>
            <a:r>
              <a:rPr lang="en-US" dirty="0"/>
              <a:t> </a:t>
            </a:r>
            <a:r>
              <a:rPr lang="en-US" dirty="0" err="1"/>
              <a:t>Brak</a:t>
            </a:r>
            <a:r>
              <a:rPr lang="en-US" dirty="0"/>
              <a:t> is a city located in central Israel.</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tb062807398</a:t>
            </a:r>
          </a:p>
        </p:txBody>
      </p:sp>
      <p:sp>
        <p:nvSpPr>
          <p:cNvPr id="4" name="Slide Number Placeholder 3"/>
          <p:cNvSpPr>
            <a:spLocks noGrp="1"/>
          </p:cNvSpPr>
          <p:nvPr>
            <p:ph type="sldNum" sz="quarter" idx="10"/>
          </p:nvPr>
        </p:nvSpPr>
        <p:spPr/>
        <p:txBody>
          <a:bodyPr/>
          <a:lstStyle/>
          <a:p>
            <a:fld id="{4E4946A3-FD68-4E77-9DEF-1E7536A4AD96}" type="slidenum">
              <a:rPr lang="en-US" smtClean="0"/>
              <a:t>67</a:t>
            </a:fld>
            <a:endParaRPr lang="en-US"/>
          </a:p>
        </p:txBody>
      </p:sp>
    </p:spTree>
    <p:extLst>
      <p:ext uri="{BB962C8B-B14F-4D97-AF65-F5344CB8AC3E}">
        <p14:creationId xmlns:p14="http://schemas.microsoft.com/office/powerpoint/2010/main" val="4008795440"/>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basalt relief was photographed in the Istanbul Museum of the Ancient Orient.</a:t>
            </a:r>
          </a:p>
          <a:p>
            <a:endParaRPr lang="en-US" dirty="0"/>
          </a:p>
          <a:p>
            <a:r>
              <a:rPr lang="en-US" dirty="0"/>
              <a:t>adr1006054607</a:t>
            </a:r>
          </a:p>
        </p:txBody>
      </p:sp>
      <p:sp>
        <p:nvSpPr>
          <p:cNvPr id="4" name="Slide Number Placeholder 3"/>
          <p:cNvSpPr>
            <a:spLocks noGrp="1"/>
          </p:cNvSpPr>
          <p:nvPr>
            <p:ph type="sldNum" sz="quarter" idx="10"/>
          </p:nvPr>
        </p:nvSpPr>
        <p:spPr/>
        <p:txBody>
          <a:bodyPr/>
          <a:lstStyle/>
          <a:p>
            <a:fld id="{4E4946A3-FD68-4E77-9DEF-1E7536A4AD96}" type="slidenum">
              <a:rPr lang="en-US" smtClean="0"/>
              <a:t>68</a:t>
            </a:fld>
            <a:endParaRPr lang="en-US"/>
          </a:p>
        </p:txBody>
      </p:sp>
    </p:spTree>
    <p:extLst>
      <p:ext uri="{BB962C8B-B14F-4D97-AF65-F5344CB8AC3E}">
        <p14:creationId xmlns:p14="http://schemas.microsoft.com/office/powerpoint/2010/main" val="393862050"/>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69</a:t>
            </a:fld>
            <a:endParaRPr lang="en-US"/>
          </a:p>
        </p:txBody>
      </p:sp>
      <p:sp>
        <p:nvSpPr>
          <p:cNvPr id="106498" name="Rectangle 2"/>
          <p:cNvSpPr>
            <a:spLocks noGrp="1" noRot="1" noChangeAspect="1" noChangeArrowheads="1" noTextEdit="1"/>
          </p:cNvSpPr>
          <p:nvPr>
            <p:ph type="sldImg"/>
          </p:nvPr>
        </p:nvSpPr>
        <p:spPr>
          <a:xfrm>
            <a:off x="1143000" y="685800"/>
            <a:ext cx="4572000" cy="3429000"/>
          </a:xfrm>
          <a:ln/>
        </p:spPr>
      </p:sp>
      <p:sp>
        <p:nvSpPr>
          <p:cNvPr id="106499" name="Rectangle 3"/>
          <p:cNvSpPr>
            <a:spLocks noGrp="1" noChangeArrowheads="1"/>
          </p:cNvSpPr>
          <p:nvPr>
            <p:ph type="body" idx="1"/>
          </p:nvPr>
        </p:nvSpPr>
        <p:spPr/>
        <p:txBody>
          <a:bodyPr/>
          <a:lstStyle/>
          <a:p>
            <a:r>
              <a:rPr lang="en-US" dirty="0"/>
              <a:t>This group of Bedouin haggling over goods in a market may illustrate the division</a:t>
            </a:r>
            <a:r>
              <a:rPr lang="en-US" baseline="0" dirty="0"/>
              <a:t> and sharing of spoil from Joab’s successful raid. </a:t>
            </a:r>
            <a:r>
              <a:rPr lang="en-US" dirty="0"/>
              <a:t>This photograph was taken by David Bivin in 1968.</a:t>
            </a:r>
          </a:p>
          <a:p>
            <a:endParaRPr lang="en-US" dirty="0"/>
          </a:p>
          <a:p>
            <a:r>
              <a:rPr lang="en-US" dirty="0"/>
              <a:t>db6804042908</a:t>
            </a:r>
          </a:p>
        </p:txBody>
      </p:sp>
    </p:spTree>
    <p:extLst>
      <p:ext uri="{BB962C8B-B14F-4D97-AF65-F5344CB8AC3E}">
        <p14:creationId xmlns:p14="http://schemas.microsoft.com/office/powerpoint/2010/main" val="158846288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phrase “House of David” </a:t>
            </a:r>
            <a:r>
              <a:rPr lang="en-US" baseline="0" dirty="0"/>
              <a:t>(Heb. </a:t>
            </a:r>
            <a:r>
              <a:rPr lang="he-IL" baseline="0" dirty="0"/>
              <a:t>בית דוד</a:t>
            </a:r>
            <a:r>
              <a:rPr lang="en-US" baseline="0" dirty="0"/>
              <a:t>) appears on this inscription from Tel Dan. It is highlighted in white chalk. In this case it refers to the descendants of David’s royal line, perhaps Ahaziah son of </a:t>
            </a:r>
            <a:r>
              <a:rPr lang="en-US" baseline="0" dirty="0" err="1"/>
              <a:t>Jehoram</a:t>
            </a:r>
            <a:r>
              <a:rPr lang="en-US" baseline="0" dirty="0"/>
              <a:t> (the inscription is fragmentary). This inscription was photographed at the Israel Museum.</a:t>
            </a:r>
            <a:endParaRPr lang="en-US" dirty="0"/>
          </a:p>
          <a:p>
            <a:endParaRPr lang="en-US" dirty="0"/>
          </a:p>
          <a:p>
            <a:r>
              <a:rPr lang="en-US" dirty="0"/>
              <a:t>tb032014241</a:t>
            </a:r>
          </a:p>
        </p:txBody>
      </p:sp>
      <p:sp>
        <p:nvSpPr>
          <p:cNvPr id="4" name="Slide Number Placeholder 3"/>
          <p:cNvSpPr>
            <a:spLocks noGrp="1"/>
          </p:cNvSpPr>
          <p:nvPr>
            <p:ph type="sldNum" sz="quarter" idx="10"/>
          </p:nvPr>
        </p:nvSpPr>
        <p:spPr/>
        <p:txBody>
          <a:bodyPr/>
          <a:lstStyle/>
          <a:p>
            <a:fld id="{4E4946A3-FD68-4E77-9DEF-1E7536A4AD96}" type="slidenum">
              <a:rPr lang="en-US" smtClean="0"/>
              <a:t>7</a:t>
            </a:fld>
            <a:endParaRPr lang="en-US"/>
          </a:p>
        </p:txBody>
      </p:sp>
    </p:spTree>
    <p:extLst>
      <p:ext uri="{BB962C8B-B14F-4D97-AF65-F5344CB8AC3E}">
        <p14:creationId xmlns:p14="http://schemas.microsoft.com/office/powerpoint/2010/main" val="95686490"/>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dgg052405101</a:t>
            </a:r>
          </a:p>
        </p:txBody>
      </p:sp>
      <p:sp>
        <p:nvSpPr>
          <p:cNvPr id="4" name="Slide Number Placeholder 3"/>
          <p:cNvSpPr>
            <a:spLocks noGrp="1"/>
          </p:cNvSpPr>
          <p:nvPr>
            <p:ph type="sldNum" sz="quarter" idx="10"/>
          </p:nvPr>
        </p:nvSpPr>
        <p:spPr/>
        <p:txBody>
          <a:bodyPr/>
          <a:lstStyle/>
          <a:p>
            <a:fld id="{4E4946A3-FD68-4E77-9DEF-1E7536A4AD96}" type="slidenum">
              <a:rPr lang="en-US" smtClean="0"/>
              <a:t>70</a:t>
            </a:fld>
            <a:endParaRPr lang="en-US"/>
          </a:p>
        </p:txBody>
      </p:sp>
    </p:spTree>
    <p:extLst>
      <p:ext uri="{BB962C8B-B14F-4D97-AF65-F5344CB8AC3E}">
        <p14:creationId xmlns:p14="http://schemas.microsoft.com/office/powerpoint/2010/main" val="2760374301"/>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“Abner son of </a:t>
            </a:r>
            <a:r>
              <a:rPr lang="en-US" dirty="0" err="1"/>
              <a:t>Ner</a:t>
            </a:r>
            <a:r>
              <a:rPr lang="en-US" dirty="0"/>
              <a:t> Street” is located in the German Colony neighborhood, southwest of the Old City.</a:t>
            </a:r>
          </a:p>
          <a:p>
            <a:endParaRPr lang="sv-SE" dirty="0"/>
          </a:p>
          <a:p>
            <a:r>
              <a:rPr lang="sv-SE" dirty="0"/>
              <a:t>lbd102318976</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71</a:t>
            </a:fld>
            <a:endParaRPr lang="en-US"/>
          </a:p>
        </p:txBody>
      </p:sp>
    </p:spTree>
    <p:extLst>
      <p:ext uri="{BB962C8B-B14F-4D97-AF65-F5344CB8AC3E}">
        <p14:creationId xmlns:p14="http://schemas.microsoft.com/office/powerpoint/2010/main" val="906451832"/>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t>This fresco was photographed at the Naples Archaeological Museum.</a:t>
            </a:r>
          </a:p>
          <a:p>
            <a:endParaRPr lang="en-US" b="0" dirty="0"/>
          </a:p>
          <a:p>
            <a:r>
              <a:rPr lang="en-US" dirty="0"/>
              <a:t>tb0515170266</a:t>
            </a:r>
            <a:endParaRPr lang="en-US" b="0" dirty="0"/>
          </a:p>
        </p:txBody>
      </p:sp>
      <p:sp>
        <p:nvSpPr>
          <p:cNvPr id="4" name="Slide Number Placeholder 3"/>
          <p:cNvSpPr>
            <a:spLocks noGrp="1"/>
          </p:cNvSpPr>
          <p:nvPr>
            <p:ph type="sldNum" sz="quarter" idx="10"/>
          </p:nvPr>
        </p:nvSpPr>
        <p:spPr/>
        <p:txBody>
          <a:bodyPr/>
          <a:lstStyle/>
          <a:p>
            <a:fld id="{4E4946A3-FD68-4E77-9DEF-1E7536A4AD96}" type="slidenum">
              <a:rPr lang="en-US" smtClean="0"/>
              <a:t>72</a:t>
            </a:fld>
            <a:endParaRPr lang="en-US"/>
          </a:p>
        </p:txBody>
      </p:sp>
    </p:spTree>
    <p:extLst>
      <p:ext uri="{BB962C8B-B14F-4D97-AF65-F5344CB8AC3E}">
        <p14:creationId xmlns:p14="http://schemas.microsoft.com/office/powerpoint/2010/main" val="3689719052"/>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t>Joab expressed surprise and consternation at what David had done, allowing Abner to come and go in peace. This same emotion of befuddlement and outrage is sometimes felt by the</a:t>
            </a:r>
            <a:r>
              <a:rPr lang="en-US" b="0" baseline="0" dirty="0"/>
              <a:t> reader of the Samson and Delilah episode, depicted here in a modern statue in Jerusalem.</a:t>
            </a:r>
            <a:endParaRPr lang="en-US" b="0" dirty="0"/>
          </a:p>
          <a:p>
            <a:endParaRPr lang="en-US" b="0" dirty="0"/>
          </a:p>
          <a:p>
            <a:r>
              <a:rPr lang="en-US" dirty="0"/>
              <a:t>adr1305123964</a:t>
            </a:r>
            <a:endParaRPr lang="en-US" b="0" dirty="0"/>
          </a:p>
        </p:txBody>
      </p:sp>
      <p:sp>
        <p:nvSpPr>
          <p:cNvPr id="4" name="Slide Number Placeholder 3"/>
          <p:cNvSpPr>
            <a:spLocks noGrp="1"/>
          </p:cNvSpPr>
          <p:nvPr>
            <p:ph type="sldNum" sz="quarter" idx="10"/>
          </p:nvPr>
        </p:nvSpPr>
        <p:spPr/>
        <p:txBody>
          <a:bodyPr/>
          <a:lstStyle/>
          <a:p>
            <a:fld id="{4E4946A3-FD68-4E77-9DEF-1E7536A4AD96}" type="slidenum">
              <a:rPr lang="en-US" smtClean="0"/>
              <a:t>73</a:t>
            </a:fld>
            <a:endParaRPr lang="en-US"/>
          </a:p>
        </p:txBody>
      </p:sp>
    </p:spTree>
    <p:extLst>
      <p:ext uri="{BB962C8B-B14F-4D97-AF65-F5344CB8AC3E}">
        <p14:creationId xmlns:p14="http://schemas.microsoft.com/office/powerpoint/2010/main" val="3689719052"/>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t>Depictions of </a:t>
            </a:r>
            <a:r>
              <a:rPr lang="en-US" b="0" baseline="0" dirty="0"/>
              <a:t>deception are rare in art preceding the Greek period. This statue of a Greek actor reveals the deception associated with the Greek theater. The mask gives the impression, at least from a distance, that the actor is continually smiling. Closer inspection, however, reveals that the man is not actually smiling at all. This statuary was photographed at the </a:t>
            </a:r>
            <a:r>
              <a:rPr lang="en-US" b="0" dirty="0"/>
              <a:t>Vatican Museums.</a:t>
            </a:r>
          </a:p>
          <a:p>
            <a:endParaRPr lang="en-US" b="0" dirty="0"/>
          </a:p>
          <a:p>
            <a:r>
              <a:rPr lang="en-US" dirty="0"/>
              <a:t>tb0512176536</a:t>
            </a:r>
            <a:endParaRPr lang="en-US" b="0" dirty="0"/>
          </a:p>
        </p:txBody>
      </p:sp>
      <p:sp>
        <p:nvSpPr>
          <p:cNvPr id="4" name="Slide Number Placeholder 3"/>
          <p:cNvSpPr>
            <a:spLocks noGrp="1"/>
          </p:cNvSpPr>
          <p:nvPr>
            <p:ph type="sldNum" sz="quarter" idx="10"/>
          </p:nvPr>
        </p:nvSpPr>
        <p:spPr/>
        <p:txBody>
          <a:bodyPr/>
          <a:lstStyle/>
          <a:p>
            <a:fld id="{4E4946A3-FD68-4E77-9DEF-1E7536A4AD96}" type="slidenum">
              <a:rPr lang="en-US" smtClean="0"/>
              <a:t>74</a:t>
            </a:fld>
            <a:endParaRPr lang="en-US"/>
          </a:p>
        </p:txBody>
      </p:sp>
    </p:spTree>
    <p:extLst>
      <p:ext uri="{BB962C8B-B14F-4D97-AF65-F5344CB8AC3E}">
        <p14:creationId xmlns:p14="http://schemas.microsoft.com/office/powerpoint/2010/main" val="3689719052"/>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There is some uncertainty regarding the geographic feature</a:t>
            </a:r>
            <a:r>
              <a:rPr lang="en-US" sz="1200" kern="1200" baseline="0" dirty="0">
                <a:solidFill>
                  <a:schemeClr val="tx1"/>
                </a:solidFill>
                <a:effectLst/>
                <a:latin typeface="+mn-lt"/>
                <a:ea typeface="+mn-ea"/>
                <a:cs typeface="+mn-cs"/>
              </a:rPr>
              <a:t> mentioned here. The word translated here as “cistern” (Heb. </a:t>
            </a:r>
            <a:r>
              <a:rPr lang="en-US" sz="1200" i="1" kern="1200" baseline="0" dirty="0" err="1">
                <a:solidFill>
                  <a:schemeClr val="tx1"/>
                </a:solidFill>
                <a:effectLst/>
                <a:latin typeface="+mn-lt"/>
                <a:ea typeface="+mn-ea"/>
                <a:cs typeface="+mn-cs"/>
              </a:rPr>
              <a:t>bor</a:t>
            </a:r>
            <a:r>
              <a:rPr lang="en-US" sz="1200" kern="1200" baseline="0" dirty="0">
                <a:solidFill>
                  <a:schemeClr val="tx1"/>
                </a:solidFill>
                <a:effectLst/>
                <a:latin typeface="+mn-lt"/>
                <a:ea typeface="+mn-ea"/>
                <a:cs typeface="+mn-cs"/>
              </a:rPr>
              <a:t>, </a:t>
            </a:r>
            <a:r>
              <a:rPr lang="he-IL" sz="1200" b="0" i="0" u="none" strike="noStrike" kern="1200" baseline="0" dirty="0">
                <a:solidFill>
                  <a:schemeClr val="tx1"/>
                </a:solidFill>
                <a:latin typeface="+mn-lt"/>
                <a:ea typeface="+mn-ea"/>
                <a:cs typeface="+mn-cs"/>
              </a:rPr>
              <a:t>בּוֹר</a:t>
            </a:r>
            <a:r>
              <a:rPr lang="en-US" sz="1200" kern="1200" baseline="0" dirty="0">
                <a:solidFill>
                  <a:schemeClr val="tx1"/>
                </a:solidFill>
                <a:effectLst/>
                <a:latin typeface="+mn-lt"/>
                <a:ea typeface="+mn-ea"/>
                <a:cs typeface="+mn-cs"/>
              </a:rPr>
              <a:t>) has been variously understood as a cistern (for either water or for dry grain), a spring (although the alternative word </a:t>
            </a:r>
            <a:r>
              <a:rPr lang="en-US" sz="1200" i="1" kern="1200" baseline="0" dirty="0">
                <a:solidFill>
                  <a:schemeClr val="tx1"/>
                </a:solidFill>
                <a:effectLst/>
                <a:latin typeface="+mn-lt"/>
                <a:ea typeface="+mn-ea"/>
                <a:cs typeface="+mn-cs"/>
              </a:rPr>
              <a:t>ayin</a:t>
            </a:r>
            <a:r>
              <a:rPr lang="en-US" sz="1200" kern="1200" baseline="0" dirty="0">
                <a:solidFill>
                  <a:schemeClr val="tx1"/>
                </a:solidFill>
                <a:effectLst/>
                <a:latin typeface="+mn-lt"/>
                <a:ea typeface="+mn-ea"/>
                <a:cs typeface="+mn-cs"/>
              </a:rPr>
              <a:t> [Heb. </a:t>
            </a:r>
            <a:r>
              <a:rPr lang="he-IL" sz="1200" b="0" i="0" u="none" strike="noStrike" kern="1200" baseline="0" dirty="0">
                <a:solidFill>
                  <a:schemeClr val="tx1"/>
                </a:solidFill>
                <a:latin typeface="+mn-lt"/>
                <a:ea typeface="+mn-ea"/>
                <a:cs typeface="+mn-cs"/>
              </a:rPr>
              <a:t>עַיִן</a:t>
            </a:r>
            <a:r>
              <a:rPr lang="en-US" sz="1200" kern="1200" baseline="0" dirty="0">
                <a:solidFill>
                  <a:schemeClr val="tx1"/>
                </a:solidFill>
                <a:effectLst/>
                <a:latin typeface="+mn-lt"/>
                <a:ea typeface="+mn-ea"/>
                <a:cs typeface="+mn-cs"/>
              </a:rPr>
              <a:t>] would then be expected), or even a cave. Cisterns like the one shown here became common in the hill country during the Iron Age. They were cut from the bedrock and usually had a rather small mouth that opened up into a larger, often bell-shaped, body. They were filled by rain-water, often collected from rooftops.</a:t>
            </a:r>
          </a:p>
          <a:p>
            <a:endParaRPr lang="en-US" sz="1200" b="0" kern="1200" baseline="0" dirty="0">
              <a:solidFill>
                <a:schemeClr val="tx1"/>
              </a:solidFill>
              <a:effectLst/>
              <a:latin typeface="+mn-lt"/>
              <a:ea typeface="+mn-ea"/>
              <a:cs typeface="+mn-cs"/>
            </a:endParaRPr>
          </a:p>
          <a:p>
            <a:r>
              <a:rPr lang="en-US" dirty="0"/>
              <a:t>tb051804670</a:t>
            </a:r>
            <a:endParaRPr lang="en-US" b="0" dirty="0"/>
          </a:p>
        </p:txBody>
      </p:sp>
      <p:sp>
        <p:nvSpPr>
          <p:cNvPr id="4" name="Slide Number Placeholder 3"/>
          <p:cNvSpPr>
            <a:spLocks noGrp="1"/>
          </p:cNvSpPr>
          <p:nvPr>
            <p:ph type="sldNum" sz="quarter" idx="10"/>
          </p:nvPr>
        </p:nvSpPr>
        <p:spPr/>
        <p:txBody>
          <a:bodyPr/>
          <a:lstStyle/>
          <a:p>
            <a:fld id="{4E4946A3-FD68-4E77-9DEF-1E7536A4AD96}" type="slidenum">
              <a:rPr lang="en-US" smtClean="0"/>
              <a:t>75</a:t>
            </a:fld>
            <a:endParaRPr lang="en-US"/>
          </a:p>
        </p:txBody>
      </p:sp>
    </p:spTree>
    <p:extLst>
      <p:ext uri="{BB962C8B-B14F-4D97-AF65-F5344CB8AC3E}">
        <p14:creationId xmlns:p14="http://schemas.microsoft.com/office/powerpoint/2010/main" val="3689719052"/>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0" dirty="0"/>
              <a:t>Two sites north of Hebron have been proposed as the location of the cistern of </a:t>
            </a:r>
            <a:r>
              <a:rPr lang="en-US" b="0" dirty="0" err="1"/>
              <a:t>Sirah</a:t>
            </a:r>
            <a:r>
              <a:rPr lang="en-US" b="0" dirty="0"/>
              <a:t>. Ain Sarah, is the closer option, at about 1 mile (1.6 km) north of Hebron. A second possibility is </a:t>
            </a:r>
            <a:r>
              <a:rPr lang="en-US" sz="1200" b="0" i="0" u="none" strike="noStrike" kern="1200" baseline="0" dirty="0">
                <a:solidFill>
                  <a:schemeClr val="tx1"/>
                </a:solidFill>
                <a:latin typeface="+mn-lt"/>
                <a:ea typeface="+mn-ea"/>
                <a:cs typeface="+mn-cs"/>
              </a:rPr>
              <a:t>Siret el-Bella, about 2.5 miles (4 km) north of Hebron (Willett 1992: 51). Both sites are identified on this </a:t>
            </a:r>
            <a:r>
              <a:rPr lang="en-US" sz="1200" kern="1200" dirty="0">
                <a:solidFill>
                  <a:schemeClr val="tx1"/>
                </a:solidFill>
                <a:effectLst/>
                <a:latin typeface="+mn-lt"/>
                <a:ea typeface="+mn-ea"/>
                <a:cs typeface="+mn-cs"/>
              </a:rPr>
              <a:t>map from the Survey of Western Palestine, published in 1880 by the Palestine Exploration Fund; a digital version of the 26-map set is available from BiblePlaces.com. The next slide includes labels.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kern="1200" baseline="0" dirty="0">
              <a:solidFill>
                <a:schemeClr val="tx1"/>
              </a:solidFill>
              <a:latin typeface="+mn-lt"/>
              <a:ea typeface="+mn-ea"/>
              <a:cs typeface="+mn-cs"/>
            </a:endParaRPr>
          </a:p>
          <a:p>
            <a:r>
              <a:rPr lang="en-US" sz="1200" b="1" i="0" u="none" strike="noStrike" kern="1200" baseline="0" dirty="0">
                <a:solidFill>
                  <a:schemeClr val="tx1"/>
                </a:solidFill>
                <a:latin typeface="+mn-lt"/>
                <a:ea typeface="+mn-ea"/>
                <a:cs typeface="+mn-cs"/>
              </a:rPr>
              <a:t>Reference:</a:t>
            </a:r>
          </a:p>
          <a:p>
            <a:r>
              <a:rPr lang="en-US" sz="1200" b="0" i="0" u="none" strike="noStrike" kern="1200" baseline="0" dirty="0">
                <a:solidFill>
                  <a:schemeClr val="tx1"/>
                </a:solidFill>
                <a:latin typeface="+mn-lt"/>
                <a:ea typeface="+mn-ea"/>
                <a:cs typeface="+mn-cs"/>
              </a:rPr>
              <a:t>Willett, T. W.</a:t>
            </a:r>
          </a:p>
          <a:p>
            <a:pPr marL="685800" indent="-457200">
              <a:tabLst>
                <a:tab pos="685800" algn="l"/>
              </a:tabLst>
            </a:pPr>
            <a:r>
              <a:rPr lang="en-US" sz="1200" b="0" i="0" u="none" strike="noStrike" kern="1200" baseline="0" dirty="0">
                <a:solidFill>
                  <a:schemeClr val="tx1"/>
                </a:solidFill>
                <a:latin typeface="+mn-lt"/>
                <a:ea typeface="+mn-ea"/>
                <a:cs typeface="+mn-cs"/>
              </a:rPr>
              <a:t>1992	</a:t>
            </a:r>
            <a:r>
              <a:rPr lang="en-US" sz="1200" b="0" i="0" u="none" strike="noStrike" kern="1200" baseline="0" dirty="0" err="1">
                <a:solidFill>
                  <a:schemeClr val="tx1"/>
                </a:solidFill>
                <a:latin typeface="+mn-lt"/>
                <a:ea typeface="+mn-ea"/>
                <a:cs typeface="+mn-cs"/>
              </a:rPr>
              <a:t>Sirah</a:t>
            </a:r>
            <a:r>
              <a:rPr lang="en-US" sz="1200" b="0" i="0" u="none" strike="noStrike" kern="1200" baseline="0" dirty="0">
                <a:solidFill>
                  <a:schemeClr val="tx1"/>
                </a:solidFill>
                <a:latin typeface="+mn-lt"/>
                <a:ea typeface="+mn-ea"/>
                <a:cs typeface="+mn-cs"/>
              </a:rPr>
              <a:t>, Cistern of. </a:t>
            </a:r>
            <a:r>
              <a:rPr lang="en-US" sz="1200" b="0" i="1" u="none" strike="noStrike" kern="1200" baseline="0" dirty="0">
                <a:solidFill>
                  <a:schemeClr val="tx1"/>
                </a:solidFill>
                <a:latin typeface="+mn-lt"/>
                <a:ea typeface="+mn-ea"/>
                <a:cs typeface="+mn-cs"/>
              </a:rPr>
              <a:t>Anchor Bible Dictionary, </a:t>
            </a:r>
            <a:r>
              <a:rPr lang="en-US" sz="1200" b="0" u="none" strike="noStrike" kern="1200" baseline="0" dirty="0">
                <a:solidFill>
                  <a:schemeClr val="tx1"/>
                </a:solidFill>
                <a:latin typeface="+mn-lt"/>
                <a:ea typeface="+mn-ea"/>
                <a:cs typeface="+mn-cs"/>
              </a:rPr>
              <a:t>vol. 6, ed. D. N. Freedman. New York: Doubleday.</a:t>
            </a:r>
            <a:endParaRPr lang="en-US" sz="1200" b="0" i="0" u="none" strike="noStrike" kern="1200" baseline="0" dirty="0">
              <a:solidFill>
                <a:schemeClr val="tx1"/>
              </a:solidFill>
              <a:latin typeface="+mn-lt"/>
              <a:ea typeface="+mn-ea"/>
              <a:cs typeface="+mn-cs"/>
            </a:endParaRPr>
          </a:p>
          <a:p>
            <a:pPr marL="0" indent="0">
              <a:buNone/>
            </a:pPr>
            <a:endParaRPr lang="en-US" b="0" baseline="0" dirty="0"/>
          </a:p>
          <a:p>
            <a:pPr marL="0" indent="0">
              <a:buNone/>
            </a:pPr>
            <a:r>
              <a:rPr lang="en-US" b="0" baseline="0" dirty="0"/>
              <a:t>SWP_Sheet21</a:t>
            </a:r>
            <a:endParaRPr lang="en-US" b="0" dirty="0"/>
          </a:p>
        </p:txBody>
      </p:sp>
      <p:sp>
        <p:nvSpPr>
          <p:cNvPr id="4" name="Slide Number Placeholder 3"/>
          <p:cNvSpPr>
            <a:spLocks noGrp="1"/>
          </p:cNvSpPr>
          <p:nvPr>
            <p:ph type="sldNum" sz="quarter" idx="10"/>
          </p:nvPr>
        </p:nvSpPr>
        <p:spPr/>
        <p:txBody>
          <a:bodyPr/>
          <a:lstStyle/>
          <a:p>
            <a:fld id="{4E4946A3-FD68-4E77-9DEF-1E7536A4AD96}" type="slidenum">
              <a:rPr lang="en-US" smtClean="0"/>
              <a:t>76</a:t>
            </a:fld>
            <a:endParaRPr lang="en-US"/>
          </a:p>
        </p:txBody>
      </p:sp>
    </p:spTree>
    <p:extLst>
      <p:ext uri="{BB962C8B-B14F-4D97-AF65-F5344CB8AC3E}">
        <p14:creationId xmlns:p14="http://schemas.microsoft.com/office/powerpoint/2010/main" val="3689719052"/>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0" dirty="0"/>
              <a:t>Two sites north of Hebron have been proposed as the location of the cistern of </a:t>
            </a:r>
            <a:r>
              <a:rPr lang="en-US" b="0" dirty="0" err="1"/>
              <a:t>Sirah</a:t>
            </a:r>
            <a:r>
              <a:rPr lang="en-US" b="0" dirty="0"/>
              <a:t>. Ain Sarah, is the closer option, at about 1 mile (1.6 km) north of Hebron. A second possibility is </a:t>
            </a:r>
            <a:r>
              <a:rPr lang="en-US" sz="1200" b="0" i="0" u="none" strike="noStrike" kern="1200" baseline="0" dirty="0">
                <a:solidFill>
                  <a:schemeClr val="tx1"/>
                </a:solidFill>
                <a:latin typeface="+mn-lt"/>
                <a:ea typeface="+mn-ea"/>
                <a:cs typeface="+mn-cs"/>
              </a:rPr>
              <a:t>Siret el-Bella, about 2.5 miles (4 km) north of Hebron (Willett 1992: 51). Both sites are identified on this </a:t>
            </a:r>
            <a:r>
              <a:rPr lang="en-US" sz="1200" kern="1200" dirty="0">
                <a:solidFill>
                  <a:schemeClr val="tx1"/>
                </a:solidFill>
                <a:effectLst/>
                <a:latin typeface="+mn-lt"/>
                <a:ea typeface="+mn-ea"/>
                <a:cs typeface="+mn-cs"/>
              </a:rPr>
              <a:t>map from the Survey of Western Palestine, published in 1880 by the Palestine Exploration Fund; a digital version of the 26-map set is available from BiblePlaces.com.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kern="1200" baseline="0" dirty="0">
              <a:solidFill>
                <a:schemeClr val="tx1"/>
              </a:solidFill>
              <a:latin typeface="+mn-lt"/>
              <a:ea typeface="+mn-ea"/>
              <a:cs typeface="+mn-cs"/>
            </a:endParaRPr>
          </a:p>
          <a:p>
            <a:r>
              <a:rPr lang="en-US" sz="1200" b="1" i="0" u="none" strike="noStrike" kern="1200" baseline="0" dirty="0">
                <a:solidFill>
                  <a:schemeClr val="tx1"/>
                </a:solidFill>
                <a:latin typeface="+mn-lt"/>
                <a:ea typeface="+mn-ea"/>
                <a:cs typeface="+mn-cs"/>
              </a:rPr>
              <a:t>Reference:</a:t>
            </a:r>
          </a:p>
          <a:p>
            <a:r>
              <a:rPr lang="en-US" sz="1200" b="0" i="0" u="none" strike="noStrike" kern="1200" baseline="0" dirty="0">
                <a:solidFill>
                  <a:schemeClr val="tx1"/>
                </a:solidFill>
                <a:latin typeface="+mn-lt"/>
                <a:ea typeface="+mn-ea"/>
                <a:cs typeface="+mn-cs"/>
              </a:rPr>
              <a:t>Willett, T. W.</a:t>
            </a:r>
          </a:p>
          <a:p>
            <a:pPr marL="685800" indent="-457200">
              <a:tabLst>
                <a:tab pos="685800" algn="l"/>
              </a:tabLst>
            </a:pPr>
            <a:r>
              <a:rPr lang="en-US" sz="1200" b="0" i="0" u="none" strike="noStrike" kern="1200" baseline="0" dirty="0">
                <a:solidFill>
                  <a:schemeClr val="tx1"/>
                </a:solidFill>
                <a:latin typeface="+mn-lt"/>
                <a:ea typeface="+mn-ea"/>
                <a:cs typeface="+mn-cs"/>
              </a:rPr>
              <a:t>1992	</a:t>
            </a:r>
            <a:r>
              <a:rPr lang="en-US" sz="1200" b="0" i="0" u="none" strike="noStrike" kern="1200" baseline="0" dirty="0" err="1">
                <a:solidFill>
                  <a:schemeClr val="tx1"/>
                </a:solidFill>
                <a:latin typeface="+mn-lt"/>
                <a:ea typeface="+mn-ea"/>
                <a:cs typeface="+mn-cs"/>
              </a:rPr>
              <a:t>Sirah</a:t>
            </a:r>
            <a:r>
              <a:rPr lang="en-US" sz="1200" b="0" i="0" u="none" strike="noStrike" kern="1200" baseline="0" dirty="0">
                <a:solidFill>
                  <a:schemeClr val="tx1"/>
                </a:solidFill>
                <a:latin typeface="+mn-lt"/>
                <a:ea typeface="+mn-ea"/>
                <a:cs typeface="+mn-cs"/>
              </a:rPr>
              <a:t>, Cistern of. </a:t>
            </a:r>
            <a:r>
              <a:rPr lang="en-US" sz="1200" b="0" i="1" u="none" strike="noStrike" kern="1200" baseline="0" dirty="0">
                <a:solidFill>
                  <a:schemeClr val="tx1"/>
                </a:solidFill>
                <a:latin typeface="+mn-lt"/>
                <a:ea typeface="+mn-ea"/>
                <a:cs typeface="+mn-cs"/>
              </a:rPr>
              <a:t>Anchor Bible Dictionary, </a:t>
            </a:r>
            <a:r>
              <a:rPr lang="en-US" sz="1200" b="0" u="none" strike="noStrike" kern="1200" baseline="0" dirty="0">
                <a:solidFill>
                  <a:schemeClr val="tx1"/>
                </a:solidFill>
                <a:latin typeface="+mn-lt"/>
                <a:ea typeface="+mn-ea"/>
                <a:cs typeface="+mn-cs"/>
              </a:rPr>
              <a:t>vol. 6, ed. D. N. Freedman. New York: Doubleday.</a:t>
            </a:r>
            <a:endParaRPr lang="en-US" sz="1200" b="0" i="0" u="none" strike="noStrike" kern="1200" baseline="0" dirty="0">
              <a:solidFill>
                <a:schemeClr val="tx1"/>
              </a:solidFill>
              <a:latin typeface="+mn-lt"/>
              <a:ea typeface="+mn-ea"/>
              <a:cs typeface="+mn-cs"/>
            </a:endParaRPr>
          </a:p>
          <a:p>
            <a:pPr marL="0" indent="0">
              <a:buNone/>
            </a:pPr>
            <a:endParaRPr lang="en-US" b="0" baseline="0" dirty="0"/>
          </a:p>
          <a:p>
            <a:pPr marL="0" indent="0">
              <a:buNone/>
            </a:pPr>
            <a:r>
              <a:rPr lang="en-US" b="0" baseline="0" dirty="0"/>
              <a:t>SWP_Sheet21</a:t>
            </a:r>
            <a:endParaRPr lang="en-US" b="0" dirty="0"/>
          </a:p>
        </p:txBody>
      </p:sp>
      <p:sp>
        <p:nvSpPr>
          <p:cNvPr id="4" name="Slide Number Placeholder 3"/>
          <p:cNvSpPr>
            <a:spLocks noGrp="1"/>
          </p:cNvSpPr>
          <p:nvPr>
            <p:ph type="sldNum" sz="quarter" idx="10"/>
          </p:nvPr>
        </p:nvSpPr>
        <p:spPr/>
        <p:txBody>
          <a:bodyPr/>
          <a:lstStyle/>
          <a:p>
            <a:fld id="{4E4946A3-FD68-4E77-9DEF-1E7536A4AD96}" type="slidenum">
              <a:rPr lang="en-US" smtClean="0"/>
              <a:t>77</a:t>
            </a:fld>
            <a:endParaRPr lang="en-US"/>
          </a:p>
        </p:txBody>
      </p:sp>
    </p:spTree>
    <p:extLst>
      <p:ext uri="{BB962C8B-B14F-4D97-AF65-F5344CB8AC3E}">
        <p14:creationId xmlns:p14="http://schemas.microsoft.com/office/powerpoint/2010/main" val="3689719052"/>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A number of scholars</a:t>
            </a:r>
            <a:r>
              <a:rPr lang="en-US" baseline="0" dirty="0"/>
              <a:t> have connected this “Sirah” with the “</a:t>
            </a:r>
            <a:r>
              <a:rPr lang="en-US" baseline="0" dirty="0" err="1"/>
              <a:t>Sertha</a:t>
            </a:r>
            <a:r>
              <a:rPr lang="en-US" baseline="0" dirty="0"/>
              <a:t>/</a:t>
            </a:r>
            <a:r>
              <a:rPr lang="en-US" baseline="0" dirty="0" err="1"/>
              <a:t>Sarta</a:t>
            </a:r>
            <a:r>
              <a:rPr lang="en-US" baseline="0" dirty="0"/>
              <a:t>/</a:t>
            </a:r>
            <a:r>
              <a:rPr lang="en-US" baseline="0" dirty="0" err="1"/>
              <a:t>Saratu</a:t>
            </a:r>
            <a:r>
              <a:rPr lang="en-US" baseline="0" dirty="0"/>
              <a:t>” (name ring #108) found on the tribute list of Thutmose III at Karnak.</a:t>
            </a:r>
            <a:r>
              <a:rPr lang="en-US" dirty="0"/>
              <a:t> See Rainey</a:t>
            </a:r>
            <a:r>
              <a:rPr lang="en-US" baseline="0" dirty="0"/>
              <a:t> and Notley (2006: 72-74) for a complete list of the topographical names listed on this inscription, with Egyptian names and translations. </a:t>
            </a:r>
          </a:p>
          <a:p>
            <a:pPr marL="0" marR="0" indent="0" algn="l" defTabSz="914400" rtl="0" eaLnBrk="1" fontAlgn="auto" latinLnBrk="0" hangingPunct="1">
              <a:lnSpc>
                <a:spcPct val="100000"/>
              </a:lnSpc>
              <a:spcBef>
                <a:spcPts val="0"/>
              </a:spcBef>
              <a:spcAft>
                <a:spcPts val="0"/>
              </a:spcAft>
              <a:buClrTx/>
              <a:buSzTx/>
              <a:buFontTx/>
              <a:buNone/>
              <a:tabLst/>
              <a:defRPr/>
            </a:pPr>
            <a:endParaRPr lang="en-US" b="0" baseline="0" dirty="0"/>
          </a:p>
          <a:p>
            <a:r>
              <a:rPr lang="en-US" b="1" dirty="0"/>
              <a:t>Reference:</a:t>
            </a:r>
          </a:p>
          <a:p>
            <a:r>
              <a:rPr lang="en-US" dirty="0"/>
              <a:t>Rainey, Anson F.</a:t>
            </a:r>
            <a:r>
              <a:rPr lang="en-US" baseline="0" dirty="0"/>
              <a:t> and Notley, R. Steven. </a:t>
            </a:r>
          </a:p>
          <a:p>
            <a:pPr marL="685800" indent="-457200">
              <a:tabLst>
                <a:tab pos="685800" algn="l"/>
              </a:tabLst>
            </a:pPr>
            <a:r>
              <a:rPr lang="en-US" baseline="0" dirty="0"/>
              <a:t>2006	</a:t>
            </a:r>
            <a:r>
              <a:rPr lang="en-US" i="1" baseline="0" dirty="0"/>
              <a:t>The Sacred Bridge.</a:t>
            </a:r>
            <a:r>
              <a:rPr lang="en-US" baseline="0" dirty="0"/>
              <a:t> Jerusalem: Carta.</a:t>
            </a:r>
          </a:p>
          <a:p>
            <a:endParaRPr lang="en-US" b="0" baseline="0" dirty="0"/>
          </a:p>
          <a:p>
            <a:pPr eaLnBrk="1" hangingPunct="1"/>
            <a:r>
              <a:rPr lang="en-US" dirty="0"/>
              <a:t>tb011105020</a:t>
            </a:r>
            <a:endParaRPr lang="en-US" dirty="0">
              <a:latin typeface="Times New Roman" charset="0"/>
            </a:endParaRPr>
          </a:p>
        </p:txBody>
      </p:sp>
      <p:sp>
        <p:nvSpPr>
          <p:cNvPr id="4" name="Slide Number Placeholder 3"/>
          <p:cNvSpPr>
            <a:spLocks noGrp="1"/>
          </p:cNvSpPr>
          <p:nvPr>
            <p:ph type="sldNum" sz="quarter" idx="10"/>
          </p:nvPr>
        </p:nvSpPr>
        <p:spPr/>
        <p:txBody>
          <a:bodyPr/>
          <a:lstStyle/>
          <a:p>
            <a:fld id="{4E4946A3-FD68-4E77-9DEF-1E7536A4AD96}" type="slidenum">
              <a:rPr lang="en-US" smtClean="0"/>
              <a:t>78</a:t>
            </a:fld>
            <a:endParaRPr lang="en-US"/>
          </a:p>
        </p:txBody>
      </p:sp>
    </p:spTree>
    <p:extLst>
      <p:ext uri="{BB962C8B-B14F-4D97-AF65-F5344CB8AC3E}">
        <p14:creationId xmlns:p14="http://schemas.microsoft.com/office/powerpoint/2010/main" val="3689719052"/>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Iron Age city gate at Hebron has not been discovered, so other near-contemporary parallels may be useful in understanding the nature of gates at the time. These </a:t>
            </a:r>
            <a:r>
              <a:rPr lang="en-US" baseline="0" dirty="0"/>
              <a:t>gates were often multi-chambered, a layout that allowed for several sets of doors/gates that could be shut in order to keep out an enemy. The gate system shown here features two projecting towers as well as six chambers, which would allow for four sets of wooden gates. The gate structure is adjoined on either side by a casemate wall. The next slide includes labels.</a:t>
            </a:r>
          </a:p>
          <a:p>
            <a:endParaRPr lang="en-US" dirty="0"/>
          </a:p>
          <a:p>
            <a:r>
              <a:rPr lang="en-US" dirty="0"/>
              <a:t>ws040616013</a:t>
            </a:r>
          </a:p>
        </p:txBody>
      </p:sp>
      <p:sp>
        <p:nvSpPr>
          <p:cNvPr id="4" name="Slide Number Placeholder 3"/>
          <p:cNvSpPr>
            <a:spLocks noGrp="1"/>
          </p:cNvSpPr>
          <p:nvPr>
            <p:ph type="sldNum" sz="quarter" idx="10"/>
          </p:nvPr>
        </p:nvSpPr>
        <p:spPr/>
        <p:txBody>
          <a:bodyPr/>
          <a:lstStyle/>
          <a:p>
            <a:fld id="{4E4946A3-FD68-4E77-9DEF-1E7536A4AD96}" type="slidenum">
              <a:rPr lang="en-US" smtClean="0"/>
              <a:t>79</a:t>
            </a:fld>
            <a:endParaRPr lang="en-US"/>
          </a:p>
        </p:txBody>
      </p:sp>
    </p:spTree>
    <p:extLst>
      <p:ext uri="{BB962C8B-B14F-4D97-AF65-F5344CB8AC3E}">
        <p14:creationId xmlns:p14="http://schemas.microsoft.com/office/powerpoint/2010/main" val="103414819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stamp on this jar handle is one of a</a:t>
            </a:r>
            <a:r>
              <a:rPr lang="en-US" baseline="0" dirty="0"/>
              <a:t> series marked with “belonging to the king” (Heb. </a:t>
            </a:r>
            <a:r>
              <a:rPr lang="he-IL" baseline="0" dirty="0"/>
              <a:t>למלך</a:t>
            </a:r>
            <a:r>
              <a:rPr lang="en-US" baseline="0" dirty="0"/>
              <a:t>), followed by one of four names, in this case Hebron (Heb. </a:t>
            </a:r>
            <a:r>
              <a:rPr lang="he-IL" baseline="0" dirty="0"/>
              <a:t>חברן</a:t>
            </a:r>
            <a:r>
              <a:rPr lang="en-US" baseline="0" dirty="0"/>
              <a:t>). It is thought that these jars contained commodities collected as taxes during the reign of Hezekiah. This jar handle was photographed at the </a:t>
            </a:r>
            <a:r>
              <a:rPr lang="en-US" dirty="0"/>
              <a:t>Bible Lands Museum in Jerusalem.</a:t>
            </a:r>
          </a:p>
          <a:p>
            <a:endParaRPr lang="en-US" dirty="0"/>
          </a:p>
          <a:p>
            <a:r>
              <a:rPr lang="sv-SE" dirty="0"/>
              <a:t>mjb1904257071</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8</a:t>
            </a:fld>
            <a:endParaRPr lang="en-US"/>
          </a:p>
        </p:txBody>
      </p:sp>
    </p:spTree>
    <p:extLst>
      <p:ext uri="{BB962C8B-B14F-4D97-AF65-F5344CB8AC3E}">
        <p14:creationId xmlns:p14="http://schemas.microsoft.com/office/powerpoint/2010/main" val="95686490"/>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Iron Age city gate at Hebron has not been discovered, so other near-contemporary parallels may be useful in understanding the nature of gates at the time. These </a:t>
            </a:r>
            <a:r>
              <a:rPr lang="en-US" baseline="0" dirty="0"/>
              <a:t>gates were often multi-chambered, a layout that allowed for several sets of doors/gates that could be shut in order to keep out an enemy. The gate system shown here features two projecting towers as well as six chambers, which would allow for four sets of wooden gates. The gate structure is adjoined on either side by a casemate wall. </a:t>
            </a:r>
          </a:p>
          <a:p>
            <a:endParaRPr lang="en-US" dirty="0"/>
          </a:p>
          <a:p>
            <a:r>
              <a:rPr lang="en-US" dirty="0"/>
              <a:t>ws040616013</a:t>
            </a:r>
          </a:p>
        </p:txBody>
      </p:sp>
      <p:sp>
        <p:nvSpPr>
          <p:cNvPr id="4" name="Slide Number Placeholder 3"/>
          <p:cNvSpPr>
            <a:spLocks noGrp="1"/>
          </p:cNvSpPr>
          <p:nvPr>
            <p:ph type="sldNum" sz="quarter" idx="10"/>
          </p:nvPr>
        </p:nvSpPr>
        <p:spPr/>
        <p:txBody>
          <a:bodyPr/>
          <a:lstStyle/>
          <a:p>
            <a:fld id="{4E4946A3-FD68-4E77-9DEF-1E7536A4AD96}" type="slidenum">
              <a:rPr lang="en-US" smtClean="0"/>
              <a:t>80</a:t>
            </a:fld>
            <a:endParaRPr lang="en-US"/>
          </a:p>
        </p:txBody>
      </p:sp>
    </p:spTree>
    <p:extLst>
      <p:ext uri="{BB962C8B-B14F-4D97-AF65-F5344CB8AC3E}">
        <p14:creationId xmlns:p14="http://schemas.microsoft.com/office/powerpoint/2010/main" val="1034148193"/>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gate complex</a:t>
            </a:r>
            <a:r>
              <a:rPr lang="en-US" baseline="0" dirty="0"/>
              <a:t> at Gezer is very similar to the one at Hazor on the previous slides, except that it lacks the projecting towers. It also adjoins a casemate wall and features six chambers. Gates such as this also functioned as a meeting place for business transactions and for city elders to convene and make decisions (cf. Ruth 4:1-3; 2 Sam 19:8; </a:t>
            </a:r>
            <a:r>
              <a:rPr lang="en-US" baseline="0" dirty="0" err="1"/>
              <a:t>Jer</a:t>
            </a:r>
            <a:r>
              <a:rPr lang="en-US" baseline="0" dirty="0"/>
              <a:t> 39:3). The chambers often featured benches that facilitated these functions. Such benches are visible around the sides of several of the gate chambers in this aerial photo. The next slide includes highlights.</a:t>
            </a:r>
          </a:p>
          <a:p>
            <a:endParaRPr lang="en-US" dirty="0"/>
          </a:p>
          <a:p>
            <a:r>
              <a:rPr lang="en-US" dirty="0"/>
              <a:t>ws073114042</a:t>
            </a:r>
          </a:p>
        </p:txBody>
      </p:sp>
      <p:sp>
        <p:nvSpPr>
          <p:cNvPr id="4" name="Slide Number Placeholder 3"/>
          <p:cNvSpPr>
            <a:spLocks noGrp="1"/>
          </p:cNvSpPr>
          <p:nvPr>
            <p:ph type="sldNum" sz="quarter" idx="10"/>
          </p:nvPr>
        </p:nvSpPr>
        <p:spPr/>
        <p:txBody>
          <a:bodyPr/>
          <a:lstStyle/>
          <a:p>
            <a:fld id="{4E4946A3-FD68-4E77-9DEF-1E7536A4AD96}" type="slidenum">
              <a:rPr lang="en-US" smtClean="0"/>
              <a:t>81</a:t>
            </a:fld>
            <a:endParaRPr lang="en-US"/>
          </a:p>
        </p:txBody>
      </p:sp>
    </p:spTree>
    <p:extLst>
      <p:ext uri="{BB962C8B-B14F-4D97-AF65-F5344CB8AC3E}">
        <p14:creationId xmlns:p14="http://schemas.microsoft.com/office/powerpoint/2010/main" val="678622316"/>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gate complex</a:t>
            </a:r>
            <a:r>
              <a:rPr lang="en-US" baseline="0" dirty="0"/>
              <a:t> at Gezer is very similar to the one at Hazor on the previous slides, except that it lacks the projecting towers. It also adjoins a casemate wall, and features six chambers. Gates such as this also functioned as a meeting place for business transactions and for city elders to convene and make decisions (cf. Ruth 4:1-3; 2 Sam 19:8; </a:t>
            </a:r>
            <a:r>
              <a:rPr lang="en-US" baseline="0" dirty="0" err="1"/>
              <a:t>Jer</a:t>
            </a:r>
            <a:r>
              <a:rPr lang="en-US" baseline="0" dirty="0"/>
              <a:t> 39:3). The chambers often featured benches that facilitated these functions. Such benches are visible around the sides of several of the gate chambers in this aerial photo.</a:t>
            </a:r>
          </a:p>
          <a:p>
            <a:endParaRPr lang="en-US" dirty="0"/>
          </a:p>
          <a:p>
            <a:r>
              <a:rPr lang="en-US" dirty="0"/>
              <a:t>ws073114042</a:t>
            </a:r>
          </a:p>
        </p:txBody>
      </p:sp>
      <p:sp>
        <p:nvSpPr>
          <p:cNvPr id="4" name="Slide Number Placeholder 3"/>
          <p:cNvSpPr>
            <a:spLocks noGrp="1"/>
          </p:cNvSpPr>
          <p:nvPr>
            <p:ph type="sldNum" sz="quarter" idx="10"/>
          </p:nvPr>
        </p:nvSpPr>
        <p:spPr/>
        <p:txBody>
          <a:bodyPr/>
          <a:lstStyle/>
          <a:p>
            <a:fld id="{4E4946A3-FD68-4E77-9DEF-1E7536A4AD96}" type="slidenum">
              <a:rPr lang="en-US" smtClean="0"/>
              <a:t>82</a:t>
            </a:fld>
            <a:endParaRPr lang="en-US"/>
          </a:p>
        </p:txBody>
      </p:sp>
    </p:spTree>
    <p:extLst>
      <p:ext uri="{BB962C8B-B14F-4D97-AF65-F5344CB8AC3E}">
        <p14:creationId xmlns:p14="http://schemas.microsoft.com/office/powerpoint/2010/main" val="678622316"/>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ground-level photo of the Iron Age gate at Gezer gives a sense of its large size. The gate shown here is</a:t>
            </a:r>
            <a:r>
              <a:rPr lang="en-US" baseline="0" dirty="0"/>
              <a:t> often considered to have been built by Solomon (cf. 1 Kgs 9:15-17).</a:t>
            </a:r>
            <a:endParaRPr lang="en-US" dirty="0"/>
          </a:p>
          <a:p>
            <a:endParaRPr lang="en-US" dirty="0"/>
          </a:p>
          <a:p>
            <a:r>
              <a:rPr lang="en-US" dirty="0"/>
              <a:t>tb040607303</a:t>
            </a:r>
          </a:p>
        </p:txBody>
      </p:sp>
      <p:sp>
        <p:nvSpPr>
          <p:cNvPr id="4" name="Slide Number Placeholder 3"/>
          <p:cNvSpPr>
            <a:spLocks noGrp="1"/>
          </p:cNvSpPr>
          <p:nvPr>
            <p:ph type="sldNum" sz="quarter" idx="10"/>
          </p:nvPr>
        </p:nvSpPr>
        <p:spPr/>
        <p:txBody>
          <a:bodyPr/>
          <a:lstStyle/>
          <a:p>
            <a:fld id="{4E4946A3-FD68-4E77-9DEF-1E7536A4AD96}" type="slidenum">
              <a:rPr lang="en-US" smtClean="0"/>
              <a:t>83</a:t>
            </a:fld>
            <a:endParaRPr lang="en-US"/>
          </a:p>
        </p:txBody>
      </p:sp>
    </p:spTree>
    <p:extLst>
      <p:ext uri="{BB962C8B-B14F-4D97-AF65-F5344CB8AC3E}">
        <p14:creationId xmlns:p14="http://schemas.microsoft.com/office/powerpoint/2010/main" val="678622316"/>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a:t>
            </a:r>
            <a:r>
              <a:rPr lang="en-US" baseline="0" dirty="0"/>
              <a:t> photo of a gate chamber at Gezer reveals a bench that lined one wall, making a convenient place for several people to sit. It was likely into this kind of place “in the middle of the gate” that Joab turned aside with Abner for private conversation.</a:t>
            </a:r>
            <a:endParaRPr lang="en-US" dirty="0"/>
          </a:p>
          <a:p>
            <a:endParaRPr lang="en-US" dirty="0"/>
          </a:p>
          <a:p>
            <a:r>
              <a:rPr lang="en-US" dirty="0"/>
              <a:t>tb052007794</a:t>
            </a:r>
          </a:p>
        </p:txBody>
      </p:sp>
      <p:sp>
        <p:nvSpPr>
          <p:cNvPr id="4" name="Slide Number Placeholder 3"/>
          <p:cNvSpPr>
            <a:spLocks noGrp="1"/>
          </p:cNvSpPr>
          <p:nvPr>
            <p:ph type="sldNum" sz="quarter" idx="10"/>
          </p:nvPr>
        </p:nvSpPr>
        <p:spPr/>
        <p:txBody>
          <a:bodyPr/>
          <a:lstStyle/>
          <a:p>
            <a:fld id="{4E4946A3-FD68-4E77-9DEF-1E7536A4AD96}" type="slidenum">
              <a:rPr lang="en-US" smtClean="0"/>
              <a:t>84</a:t>
            </a:fld>
            <a:endParaRPr lang="en-US"/>
          </a:p>
        </p:txBody>
      </p:sp>
    </p:spTree>
    <p:extLst>
      <p:ext uri="{BB962C8B-B14F-4D97-AF65-F5344CB8AC3E}">
        <p14:creationId xmlns:p14="http://schemas.microsoft.com/office/powerpoint/2010/main" val="678622316"/>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model of the city gate at Gezer illustrates how gates were constructed roughly at the time of events described in 2 Samuel 3, showing the private setting</a:t>
            </a:r>
            <a:r>
              <a:rPr lang="en-US" baseline="0" dirty="0"/>
              <a:t> provided by the chambers. This model was designed by Leen Ritmeyer and was photographed in the </a:t>
            </a:r>
            <a:r>
              <a:rPr lang="en-US" baseline="0" dirty="0" err="1"/>
              <a:t>Skirball</a:t>
            </a:r>
            <a:r>
              <a:rPr lang="en-US" baseline="0" dirty="0"/>
              <a:t> Museum at the Hebrew Union College in Jerusalem.</a:t>
            </a:r>
            <a:endParaRPr lang="en-US" dirty="0"/>
          </a:p>
          <a:p>
            <a:endParaRPr lang="en-US" dirty="0"/>
          </a:p>
          <a:p>
            <a:r>
              <a:rPr lang="en-US" dirty="0"/>
              <a:t>as021506500</a:t>
            </a:r>
            <a:endParaRPr lang="en-US" sz="1200" dirty="0">
              <a:latin typeface="Times New Roman" pitchFamily="18" charset="0"/>
            </a:endParaRPr>
          </a:p>
        </p:txBody>
      </p:sp>
      <p:sp>
        <p:nvSpPr>
          <p:cNvPr id="4" name="Slide Number Placeholder 3"/>
          <p:cNvSpPr>
            <a:spLocks noGrp="1"/>
          </p:cNvSpPr>
          <p:nvPr>
            <p:ph type="sldNum" sz="quarter" idx="10"/>
          </p:nvPr>
        </p:nvSpPr>
        <p:spPr/>
        <p:txBody>
          <a:bodyPr/>
          <a:lstStyle/>
          <a:p>
            <a:fld id="{4E4946A3-FD68-4E77-9DEF-1E7536A4AD96}" type="slidenum">
              <a:rPr lang="en-US" smtClean="0"/>
              <a:t>85</a:t>
            </a:fld>
            <a:endParaRPr lang="en-US"/>
          </a:p>
        </p:txBody>
      </p:sp>
    </p:spTree>
    <p:extLst>
      <p:ext uri="{BB962C8B-B14F-4D97-AF65-F5344CB8AC3E}">
        <p14:creationId xmlns:p14="http://schemas.microsoft.com/office/powerpoint/2010/main" val="678622316"/>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t>This relief was photographed at the Vatican Museums</a:t>
            </a:r>
            <a:r>
              <a:rPr lang="en-US" sz="1200" kern="1200" dirty="0">
                <a:solidFill>
                  <a:schemeClr val="tx1"/>
                </a:solidFill>
                <a:effectLst/>
                <a:latin typeface="+mn-lt"/>
                <a:ea typeface="+mn-ea"/>
                <a:cs typeface="+mn-cs"/>
              </a:rPr>
              <a:t>.</a:t>
            </a:r>
            <a:endParaRPr lang="en-US" dirty="0">
              <a:latin typeface="Times New Roman" pitchFamily="18" charset="0"/>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latin typeface="Times New Roman" pitchFamily="18"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tb0512176440</a:t>
            </a:r>
            <a:endParaRPr lang="en-US" dirty="0">
              <a:latin typeface="Times New Roman" pitchFamily="18" charset="0"/>
            </a:endParaRPr>
          </a:p>
        </p:txBody>
      </p:sp>
      <p:sp>
        <p:nvSpPr>
          <p:cNvPr id="4" name="Slide Number Placeholder 3"/>
          <p:cNvSpPr>
            <a:spLocks noGrp="1"/>
          </p:cNvSpPr>
          <p:nvPr>
            <p:ph type="sldNum" sz="quarter" idx="10"/>
          </p:nvPr>
        </p:nvSpPr>
        <p:spPr/>
        <p:txBody>
          <a:bodyPr/>
          <a:lstStyle/>
          <a:p>
            <a:fld id="{4E4946A3-FD68-4E77-9DEF-1E7536A4AD96}" type="slidenum">
              <a:rPr lang="en-US" smtClean="0"/>
              <a:t>86</a:t>
            </a:fld>
            <a:endParaRPr lang="en-US"/>
          </a:p>
        </p:txBody>
      </p:sp>
    </p:spTree>
    <p:extLst>
      <p:ext uri="{BB962C8B-B14F-4D97-AF65-F5344CB8AC3E}">
        <p14:creationId xmlns:p14="http://schemas.microsoft.com/office/powerpoint/2010/main" val="379894039"/>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“Asahel Street” is located in the Abu Tor neighborhood, south of the Old City. The description line on the sign identifies Asahel as “commander of the army of King David.”</a:t>
            </a:r>
          </a:p>
          <a:p>
            <a:endParaRPr lang="en-US" dirty="0"/>
          </a:p>
          <a:p>
            <a:r>
              <a:rPr lang="en-US" dirty="0"/>
              <a:t>lbd102318759</a:t>
            </a:r>
          </a:p>
        </p:txBody>
      </p:sp>
      <p:sp>
        <p:nvSpPr>
          <p:cNvPr id="4" name="Slide Number Placeholder 3"/>
          <p:cNvSpPr>
            <a:spLocks noGrp="1"/>
          </p:cNvSpPr>
          <p:nvPr>
            <p:ph type="sldNum" sz="quarter" idx="10"/>
          </p:nvPr>
        </p:nvSpPr>
        <p:spPr/>
        <p:txBody>
          <a:bodyPr/>
          <a:lstStyle/>
          <a:p>
            <a:fld id="{4E4946A3-FD68-4E77-9DEF-1E7536A4AD96}" type="slidenum">
              <a:rPr lang="en-US" smtClean="0"/>
              <a:t>87</a:t>
            </a:fld>
            <a:endParaRPr lang="en-US"/>
          </a:p>
        </p:txBody>
      </p:sp>
    </p:spTree>
    <p:extLst>
      <p:ext uri="{BB962C8B-B14F-4D97-AF65-F5344CB8AC3E}">
        <p14:creationId xmlns:p14="http://schemas.microsoft.com/office/powerpoint/2010/main" val="1483372514"/>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a:t>This etching of Joab murdering Abner comes from the National Gallery of Art in Washington, D.C. </a:t>
            </a:r>
            <a:r>
              <a:rPr lang="en-US" dirty="0"/>
              <a:t>This image comes from Augustin </a:t>
            </a:r>
            <a:r>
              <a:rPr lang="en-US" dirty="0" err="1"/>
              <a:t>Hirschvogel</a:t>
            </a:r>
            <a:r>
              <a:rPr lang="en-US" dirty="0"/>
              <a:t> and is in the public domain, via Wikimedia Commons: https://commons.wikimedia.org/wiki/File:Augustin_Hirschvogel,_Joab_Betrays_Abner,_1547,_NGA_39372.jpg.</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wiki1950171411547</a:t>
            </a:r>
          </a:p>
        </p:txBody>
      </p:sp>
      <p:sp>
        <p:nvSpPr>
          <p:cNvPr id="4" name="Slide Number Placeholder 3"/>
          <p:cNvSpPr>
            <a:spLocks noGrp="1"/>
          </p:cNvSpPr>
          <p:nvPr>
            <p:ph type="sldNum" sz="quarter" idx="10"/>
          </p:nvPr>
        </p:nvSpPr>
        <p:spPr/>
        <p:txBody>
          <a:bodyPr/>
          <a:lstStyle/>
          <a:p>
            <a:fld id="{4E4946A3-FD68-4E77-9DEF-1E7536A4AD96}" type="slidenum">
              <a:rPr lang="en-US" smtClean="0"/>
              <a:t>88</a:t>
            </a:fld>
            <a:endParaRPr lang="en-US"/>
          </a:p>
        </p:txBody>
      </p:sp>
    </p:spTree>
    <p:extLst>
      <p:ext uri="{BB962C8B-B14F-4D97-AF65-F5344CB8AC3E}">
        <p14:creationId xmlns:p14="http://schemas.microsoft.com/office/powerpoint/2010/main" val="4008795440"/>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David’s claim of innocence is illustrated here by an</a:t>
            </a:r>
            <a:r>
              <a:rPr lang="en-US" baseline="0" dirty="0"/>
              <a:t> unarmed leader and a group of children partaking in an evening prayer service. </a:t>
            </a:r>
            <a:r>
              <a:rPr lang="en-US" dirty="0"/>
              <a:t>This American Colony</a:t>
            </a:r>
            <a:r>
              <a:rPr lang="en-US" baseline="0" dirty="0"/>
              <a:t> photo was taken </a:t>
            </a:r>
            <a:r>
              <a:rPr lang="en-US" dirty="0"/>
              <a:t>between 1900 and 1920.</a:t>
            </a:r>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mat01849</a:t>
            </a:r>
          </a:p>
        </p:txBody>
      </p:sp>
      <p:sp>
        <p:nvSpPr>
          <p:cNvPr id="4" name="Slide Number Placeholder 3"/>
          <p:cNvSpPr>
            <a:spLocks noGrp="1"/>
          </p:cNvSpPr>
          <p:nvPr>
            <p:ph type="sldNum" sz="quarter" idx="10"/>
          </p:nvPr>
        </p:nvSpPr>
        <p:spPr/>
        <p:txBody>
          <a:bodyPr/>
          <a:lstStyle/>
          <a:p>
            <a:fld id="{4E4946A3-FD68-4E77-9DEF-1E7536A4AD96}" type="slidenum">
              <a:rPr lang="en-US" smtClean="0"/>
              <a:t>89</a:t>
            </a:fld>
            <a:endParaRPr lang="en-US"/>
          </a:p>
        </p:txBody>
      </p:sp>
    </p:spTree>
    <p:extLst>
      <p:ext uri="{BB962C8B-B14F-4D97-AF65-F5344CB8AC3E}">
        <p14:creationId xmlns:p14="http://schemas.microsoft.com/office/powerpoint/2010/main" val="24211001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This American Colony photograph was taken between 1898 and 1946.</a:t>
            </a:r>
          </a:p>
          <a:p>
            <a:endParaRPr lang="en-US" sz="1200" b="0" i="0" kern="1200" dirty="0">
              <a:solidFill>
                <a:schemeClr val="tx1"/>
              </a:solidFill>
              <a:effectLst/>
              <a:latin typeface="+mn-lt"/>
              <a:ea typeface="+mn-ea"/>
              <a:cs typeface="+mn-cs"/>
            </a:endParaRPr>
          </a:p>
          <a:p>
            <a:r>
              <a:rPr lang="en-US" dirty="0"/>
              <a:t>mat05912</a:t>
            </a:r>
          </a:p>
        </p:txBody>
      </p:sp>
      <p:sp>
        <p:nvSpPr>
          <p:cNvPr id="4" name="Slide Number Placeholder 3"/>
          <p:cNvSpPr>
            <a:spLocks noGrp="1"/>
          </p:cNvSpPr>
          <p:nvPr>
            <p:ph type="sldNum" sz="quarter" idx="10"/>
          </p:nvPr>
        </p:nvSpPr>
        <p:spPr/>
        <p:txBody>
          <a:bodyPr/>
          <a:lstStyle/>
          <a:p>
            <a:fld id="{4E4946A3-FD68-4E77-9DEF-1E7536A4AD96}" type="slidenum">
              <a:rPr lang="en-US" smtClean="0"/>
              <a:t>9</a:t>
            </a:fld>
            <a:endParaRPr lang="en-US"/>
          </a:p>
        </p:txBody>
      </p:sp>
    </p:spTree>
    <p:extLst>
      <p:ext uri="{BB962C8B-B14F-4D97-AF65-F5344CB8AC3E}">
        <p14:creationId xmlns:p14="http://schemas.microsoft.com/office/powerpoint/2010/main" val="95686490"/>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Innocence has long been associated with religious reverence</a:t>
            </a:r>
            <a:r>
              <a:rPr lang="en-US" baseline="0" dirty="0"/>
              <a:t> and an appeal to the divine, illustrated here by the figure of a man in prayer. This small statue was photographed at the </a:t>
            </a:r>
            <a:r>
              <a:rPr lang="en-US" dirty="0"/>
              <a:t>Louvre Abu Dhabi.</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tb0520184667</a:t>
            </a:r>
          </a:p>
        </p:txBody>
      </p:sp>
      <p:sp>
        <p:nvSpPr>
          <p:cNvPr id="4" name="Slide Number Placeholder 3"/>
          <p:cNvSpPr>
            <a:spLocks noGrp="1"/>
          </p:cNvSpPr>
          <p:nvPr>
            <p:ph type="sldNum" sz="quarter" idx="10"/>
          </p:nvPr>
        </p:nvSpPr>
        <p:spPr/>
        <p:txBody>
          <a:bodyPr/>
          <a:lstStyle/>
          <a:p>
            <a:fld id="{4E4946A3-FD68-4E77-9DEF-1E7536A4AD96}" type="slidenum">
              <a:rPr lang="en-US" smtClean="0"/>
              <a:t>90</a:t>
            </a:fld>
            <a:endParaRPr lang="en-US"/>
          </a:p>
        </p:txBody>
      </p:sp>
    </p:spTree>
    <p:extLst>
      <p:ext uri="{BB962C8B-B14F-4D97-AF65-F5344CB8AC3E}">
        <p14:creationId xmlns:p14="http://schemas.microsoft.com/office/powerpoint/2010/main" val="242110014"/>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jb0063</a:t>
            </a:r>
          </a:p>
        </p:txBody>
      </p:sp>
      <p:sp>
        <p:nvSpPr>
          <p:cNvPr id="4" name="Slide Number Placeholder 3"/>
          <p:cNvSpPr>
            <a:spLocks noGrp="1"/>
          </p:cNvSpPr>
          <p:nvPr>
            <p:ph type="sldNum" sz="quarter" idx="10"/>
          </p:nvPr>
        </p:nvSpPr>
        <p:spPr/>
        <p:txBody>
          <a:bodyPr/>
          <a:lstStyle/>
          <a:p>
            <a:fld id="{4E4946A3-FD68-4E77-9DEF-1E7536A4AD96}" type="slidenum">
              <a:rPr lang="en-US" smtClean="0"/>
              <a:t>91</a:t>
            </a:fld>
            <a:endParaRPr lang="en-US"/>
          </a:p>
        </p:txBody>
      </p:sp>
    </p:spTree>
    <p:extLst>
      <p:ext uri="{BB962C8B-B14F-4D97-AF65-F5344CB8AC3E}">
        <p14:creationId xmlns:p14="http://schemas.microsoft.com/office/powerpoint/2010/main" val="242110014"/>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This American Colony photograph was taken between 1898 and 1946.</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dirty="0"/>
              <a:t>mat10605</a:t>
            </a:r>
          </a:p>
        </p:txBody>
      </p:sp>
      <p:sp>
        <p:nvSpPr>
          <p:cNvPr id="4" name="Slide Number Placeholder 3"/>
          <p:cNvSpPr>
            <a:spLocks noGrp="1"/>
          </p:cNvSpPr>
          <p:nvPr>
            <p:ph type="sldNum" sz="quarter" idx="10"/>
          </p:nvPr>
        </p:nvSpPr>
        <p:spPr/>
        <p:txBody>
          <a:bodyPr/>
          <a:lstStyle/>
          <a:p>
            <a:fld id="{4E4946A3-FD68-4E77-9DEF-1E7536A4AD96}" type="slidenum">
              <a:rPr lang="en-US" smtClean="0"/>
              <a:t>92</a:t>
            </a:fld>
            <a:endParaRPr lang="en-US"/>
          </a:p>
        </p:txBody>
      </p:sp>
    </p:spTree>
    <p:extLst>
      <p:ext uri="{BB962C8B-B14F-4D97-AF65-F5344CB8AC3E}">
        <p14:creationId xmlns:p14="http://schemas.microsoft.com/office/powerpoint/2010/main" val="242110014"/>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This American Colony photograph was taken between 1898 and 1914.</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dirty="0"/>
              <a:t>mat06334</a:t>
            </a:r>
          </a:p>
        </p:txBody>
      </p:sp>
      <p:sp>
        <p:nvSpPr>
          <p:cNvPr id="4" name="Slide Number Placeholder 3"/>
          <p:cNvSpPr>
            <a:spLocks noGrp="1"/>
          </p:cNvSpPr>
          <p:nvPr>
            <p:ph type="sldNum" sz="quarter" idx="10"/>
          </p:nvPr>
        </p:nvSpPr>
        <p:spPr/>
        <p:txBody>
          <a:bodyPr/>
          <a:lstStyle/>
          <a:p>
            <a:fld id="{4E4946A3-FD68-4E77-9DEF-1E7536A4AD96}" type="slidenum">
              <a:rPr lang="en-US" smtClean="0"/>
              <a:t>93</a:t>
            </a:fld>
            <a:endParaRPr lang="en-US"/>
          </a:p>
        </p:txBody>
      </p:sp>
    </p:spTree>
    <p:extLst>
      <p:ext uri="{BB962C8B-B14F-4D97-AF65-F5344CB8AC3E}">
        <p14:creationId xmlns:p14="http://schemas.microsoft.com/office/powerpoint/2010/main" val="242110014"/>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One that “leans on a staff” is a</a:t>
            </a:r>
            <a:r>
              <a:rPr lang="en-US" baseline="0" dirty="0"/>
              <a:t> reference to one who is disabled, whether through injury to limbs or eyes.</a:t>
            </a:r>
          </a:p>
          <a:p>
            <a:endParaRPr lang="en-US" dirty="0"/>
          </a:p>
          <a:p>
            <a:r>
              <a:rPr lang="en-US" dirty="0"/>
              <a:t>tb050312549</a:t>
            </a:r>
          </a:p>
        </p:txBody>
      </p:sp>
      <p:sp>
        <p:nvSpPr>
          <p:cNvPr id="4" name="Slide Number Placeholder 3"/>
          <p:cNvSpPr>
            <a:spLocks noGrp="1"/>
          </p:cNvSpPr>
          <p:nvPr>
            <p:ph type="sldNum" sz="quarter" idx="10"/>
          </p:nvPr>
        </p:nvSpPr>
        <p:spPr/>
        <p:txBody>
          <a:bodyPr/>
          <a:lstStyle/>
          <a:p>
            <a:fld id="{4E4946A3-FD68-4E77-9DEF-1E7536A4AD96}" type="slidenum">
              <a:rPr lang="en-US" smtClean="0"/>
              <a:t>94</a:t>
            </a:fld>
            <a:endParaRPr lang="en-US"/>
          </a:p>
        </p:txBody>
      </p:sp>
    </p:spTree>
    <p:extLst>
      <p:ext uri="{BB962C8B-B14F-4D97-AF65-F5344CB8AC3E}">
        <p14:creationId xmlns:p14="http://schemas.microsoft.com/office/powerpoint/2010/main" val="1695405602"/>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American Colony photo</a:t>
            </a:r>
            <a:r>
              <a:rPr lang="en-US" baseline="0" dirty="0"/>
              <a:t> was taken </a:t>
            </a:r>
            <a:r>
              <a:rPr lang="en-US" dirty="0"/>
              <a:t>between 1934 and 1939.</a:t>
            </a:r>
          </a:p>
          <a:p>
            <a:endParaRPr lang="en-US" dirty="0"/>
          </a:p>
          <a:p>
            <a:r>
              <a:rPr lang="en-US" dirty="0"/>
              <a:t>mat03623</a:t>
            </a:r>
          </a:p>
        </p:txBody>
      </p:sp>
      <p:sp>
        <p:nvSpPr>
          <p:cNvPr id="4" name="Slide Number Placeholder 3"/>
          <p:cNvSpPr>
            <a:spLocks noGrp="1"/>
          </p:cNvSpPr>
          <p:nvPr>
            <p:ph type="sldNum" sz="quarter" idx="10"/>
          </p:nvPr>
        </p:nvSpPr>
        <p:spPr/>
        <p:txBody>
          <a:bodyPr/>
          <a:lstStyle/>
          <a:p>
            <a:fld id="{4E4946A3-FD68-4E77-9DEF-1E7536A4AD96}" type="slidenum">
              <a:rPr lang="en-US" smtClean="0"/>
              <a:t>95</a:t>
            </a:fld>
            <a:endParaRPr lang="en-US"/>
          </a:p>
        </p:txBody>
      </p:sp>
    </p:spTree>
    <p:extLst>
      <p:ext uri="{BB962C8B-B14F-4D97-AF65-F5344CB8AC3E}">
        <p14:creationId xmlns:p14="http://schemas.microsoft.com/office/powerpoint/2010/main" val="1695405602"/>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This relief was photographed in the Israel Museum.</a:t>
            </a:r>
          </a:p>
          <a:p>
            <a:endParaRPr lang="en-US" dirty="0"/>
          </a:p>
          <a:p>
            <a:r>
              <a:rPr lang="en-US" dirty="0"/>
              <a:t>adr1306212587</a:t>
            </a:r>
          </a:p>
        </p:txBody>
      </p:sp>
      <p:sp>
        <p:nvSpPr>
          <p:cNvPr id="4" name="Slide Number Placeholder 3"/>
          <p:cNvSpPr>
            <a:spLocks noGrp="1"/>
          </p:cNvSpPr>
          <p:nvPr>
            <p:ph type="sldNum" sz="quarter" idx="10"/>
          </p:nvPr>
        </p:nvSpPr>
        <p:spPr/>
        <p:txBody>
          <a:bodyPr/>
          <a:lstStyle/>
          <a:p>
            <a:fld id="{4E4946A3-FD68-4E77-9DEF-1E7536A4AD96}" type="slidenum">
              <a:rPr lang="en-US" smtClean="0"/>
              <a:t>96</a:t>
            </a:fld>
            <a:endParaRPr lang="en-US"/>
          </a:p>
        </p:txBody>
      </p:sp>
    </p:spTree>
    <p:extLst>
      <p:ext uri="{BB962C8B-B14F-4D97-AF65-F5344CB8AC3E}">
        <p14:creationId xmlns:p14="http://schemas.microsoft.com/office/powerpoint/2010/main" val="1695405602"/>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 number of the more modern English versions (ESV, NET, CSB, NASB) take the word “staff” (Heb. </a:t>
            </a:r>
            <a:r>
              <a:rPr lang="en-US" i="1" dirty="0" err="1"/>
              <a:t>pelek</a:t>
            </a:r>
            <a:r>
              <a:rPr lang="en-US" dirty="0"/>
              <a:t>, </a:t>
            </a:r>
            <a:r>
              <a:rPr lang="he-IL" sz="1200" b="0" i="0" u="none" strike="noStrike" kern="1200" baseline="0" dirty="0">
                <a:solidFill>
                  <a:schemeClr val="tx1"/>
                </a:solidFill>
                <a:latin typeface="+mn-lt"/>
                <a:ea typeface="+mn-ea"/>
                <a:cs typeface="+mn-cs"/>
              </a:rPr>
              <a:t>פֶּלֶךְ</a:t>
            </a:r>
            <a:r>
              <a:rPr lang="en-US" dirty="0"/>
              <a:t>) as a reference to a distaff or spindle.</a:t>
            </a:r>
            <a:r>
              <a:rPr lang="en-US" baseline="0" dirty="0"/>
              <a:t> T</a:t>
            </a:r>
            <a:r>
              <a:rPr lang="en-US" dirty="0"/>
              <a:t>he idea would then be that a man clutching a [woman’s] spindle has become impoverished and has been reduced to doing a woman’s work. This relatively modern Bedouin spindle was photographed at the Golan Archaeological Museum.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tb053016154</a:t>
            </a:r>
          </a:p>
        </p:txBody>
      </p:sp>
      <p:sp>
        <p:nvSpPr>
          <p:cNvPr id="4" name="Slide Number Placeholder 3"/>
          <p:cNvSpPr>
            <a:spLocks noGrp="1"/>
          </p:cNvSpPr>
          <p:nvPr>
            <p:ph type="sldNum" sz="quarter" idx="10"/>
          </p:nvPr>
        </p:nvSpPr>
        <p:spPr/>
        <p:txBody>
          <a:bodyPr/>
          <a:lstStyle/>
          <a:p>
            <a:fld id="{4E4946A3-FD68-4E77-9DEF-1E7536A4AD96}" type="slidenum">
              <a:rPr lang="en-US" smtClean="0"/>
              <a:t>97</a:t>
            </a:fld>
            <a:endParaRPr lang="en-US"/>
          </a:p>
        </p:txBody>
      </p:sp>
    </p:spTree>
    <p:extLst>
      <p:ext uri="{BB962C8B-B14F-4D97-AF65-F5344CB8AC3E}">
        <p14:creationId xmlns:p14="http://schemas.microsoft.com/office/powerpoint/2010/main" val="1695405602"/>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American Colony photo was taken between 1898 and 1946.</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mat06351</a:t>
            </a:r>
          </a:p>
        </p:txBody>
      </p:sp>
      <p:sp>
        <p:nvSpPr>
          <p:cNvPr id="4" name="Slide Number Placeholder 3"/>
          <p:cNvSpPr>
            <a:spLocks noGrp="1"/>
          </p:cNvSpPr>
          <p:nvPr>
            <p:ph type="sldNum" sz="quarter" idx="10"/>
          </p:nvPr>
        </p:nvSpPr>
        <p:spPr/>
        <p:txBody>
          <a:bodyPr/>
          <a:lstStyle/>
          <a:p>
            <a:fld id="{4E4946A3-FD68-4E77-9DEF-1E7536A4AD96}" type="slidenum">
              <a:rPr lang="en-US" smtClean="0"/>
              <a:t>98</a:t>
            </a:fld>
            <a:endParaRPr lang="en-US"/>
          </a:p>
        </p:txBody>
      </p:sp>
    </p:spTree>
    <p:extLst>
      <p:ext uri="{BB962C8B-B14F-4D97-AF65-F5344CB8AC3E}">
        <p14:creationId xmlns:p14="http://schemas.microsoft.com/office/powerpoint/2010/main" val="1695405602"/>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American Colony photo was taken approximately 1900 to 1919.</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mat05291</a:t>
            </a:r>
          </a:p>
        </p:txBody>
      </p:sp>
      <p:sp>
        <p:nvSpPr>
          <p:cNvPr id="4" name="Slide Number Placeholder 3"/>
          <p:cNvSpPr>
            <a:spLocks noGrp="1"/>
          </p:cNvSpPr>
          <p:nvPr>
            <p:ph type="sldNum" sz="quarter" idx="10"/>
          </p:nvPr>
        </p:nvSpPr>
        <p:spPr/>
        <p:txBody>
          <a:bodyPr/>
          <a:lstStyle/>
          <a:p>
            <a:fld id="{4E4946A3-FD68-4E77-9DEF-1E7536A4AD96}" type="slidenum">
              <a:rPr lang="en-US" smtClean="0"/>
              <a:t>99</a:t>
            </a:fld>
            <a:endParaRPr lang="en-US"/>
          </a:p>
        </p:txBody>
      </p:sp>
    </p:spTree>
    <p:extLst>
      <p:ext uri="{BB962C8B-B14F-4D97-AF65-F5344CB8AC3E}">
        <p14:creationId xmlns:p14="http://schemas.microsoft.com/office/powerpoint/2010/main" val="169540560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CC754077-4F67-407A-91D1-C0F87332270D}"/>
              </a:ext>
            </a:extLst>
          </p:cNvPr>
          <p:cNvSpPr/>
          <p:nvPr userDrawn="1"/>
        </p:nvSpPr>
        <p:spPr>
          <a:xfrm>
            <a:off x="0" y="0"/>
            <a:ext cx="9144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7">
            <a:extLst>
              <a:ext uri="{FF2B5EF4-FFF2-40B4-BE49-F238E27FC236}">
                <a16:creationId xmlns:a16="http://schemas.microsoft.com/office/drawing/2014/main" id="{946CDFF6-DC76-4CE0-8A46-71F5DB7AC7D6}"/>
              </a:ext>
            </a:extLst>
          </p:cNvPr>
          <p:cNvSpPr>
            <a:spLocks noGrp="1"/>
          </p:cNvSpPr>
          <p:nvPr>
            <p:ph type="title" hasCustomPrompt="1"/>
          </p:nvPr>
        </p:nvSpPr>
        <p:spPr>
          <a:xfrm>
            <a:off x="0" y="3227832"/>
            <a:ext cx="9144000" cy="585216"/>
          </a:xfrm>
          <a:noFill/>
        </p:spPr>
        <p:txBody>
          <a:bodyPr anchor="ctr" anchorCtr="0">
            <a:noAutofit/>
          </a:bodyPr>
          <a:lstStyle>
            <a:lvl1pPr marL="0" algn="ctr" defTabSz="914400" rtl="0" eaLnBrk="1" fontAlgn="base" latinLnBrk="0" hangingPunct="1">
              <a:spcBef>
                <a:spcPct val="0"/>
              </a:spcBef>
              <a:spcAft>
                <a:spcPct val="0"/>
              </a:spcAft>
              <a:defRPr lang="en-US" sz="2800" b="1" i="0" cap="all" spc="300" baseline="0" dirty="0">
                <a:solidFill>
                  <a:srgbClr val="FEFFFF"/>
                </a:solidFill>
                <a:latin typeface="+mj-lt"/>
                <a:cs typeface="Calibri" panose="020F0502020204030204" pitchFamily="34" charset="0"/>
              </a:defRPr>
            </a:lvl1pPr>
          </a:lstStyle>
          <a:p>
            <a:r>
              <a:rPr lang="en-US" dirty="0"/>
              <a:t>Chapter</a:t>
            </a:r>
          </a:p>
        </p:txBody>
      </p:sp>
    </p:spTree>
    <p:extLst>
      <p:ext uri="{BB962C8B-B14F-4D97-AF65-F5344CB8AC3E}">
        <p14:creationId xmlns:p14="http://schemas.microsoft.com/office/powerpoint/2010/main" val="2787945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F21C66B-4871-4E97-8C98-4AB1B90A13EB}"/>
              </a:ext>
            </a:extLst>
          </p:cNvPr>
          <p:cNvSpPr/>
          <p:nvPr userDrawn="1"/>
        </p:nvSpPr>
        <p:spPr>
          <a:xfrm>
            <a:off x="0" y="0"/>
            <a:ext cx="9144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 Placeholder 10"/>
          <p:cNvSpPr>
            <a:spLocks noGrp="1"/>
          </p:cNvSpPr>
          <p:nvPr>
            <p:ph type="body" sz="quarter" idx="10" hasCustomPrompt="1"/>
          </p:nvPr>
        </p:nvSpPr>
        <p:spPr>
          <a:xfrm>
            <a:off x="0" y="6519672"/>
            <a:ext cx="8074152" cy="338328"/>
          </a:xfrm>
          <a:solidFill>
            <a:srgbClr val="010000"/>
          </a:solidFill>
        </p:spPr>
        <p:txBody>
          <a:bodyPr anchor="b" anchorCtr="0">
            <a:noAutofit/>
          </a:bodyPr>
          <a:lstStyle>
            <a:lvl1pPr marL="0" indent="0">
              <a:spcBef>
                <a:spcPts val="0"/>
              </a:spcBef>
              <a:buNone/>
              <a:defRPr sz="1600" i="0">
                <a:solidFill>
                  <a:srgbClr val="FEFFFF"/>
                </a:solidFill>
                <a:latin typeface="Calibri" panose="020F0502020204030204" pitchFamily="34" charset="0"/>
                <a:cs typeface="Calibri" panose="020F0502020204030204" pitchFamily="34" charset="0"/>
              </a:defRPr>
            </a:lvl1pPr>
          </a:lstStyle>
          <a:p>
            <a:pPr lvl="0"/>
            <a:r>
              <a:rPr lang="en-US" dirty="0"/>
              <a:t>Description</a:t>
            </a:r>
          </a:p>
        </p:txBody>
      </p:sp>
      <p:sp>
        <p:nvSpPr>
          <p:cNvPr id="15" name="Text Placeholder 14"/>
          <p:cNvSpPr>
            <a:spLocks noGrp="1"/>
          </p:cNvSpPr>
          <p:nvPr>
            <p:ph type="body" sz="quarter" idx="12" hasCustomPrompt="1"/>
          </p:nvPr>
        </p:nvSpPr>
        <p:spPr>
          <a:xfrm>
            <a:off x="8074152" y="6519672"/>
            <a:ext cx="1069848" cy="338328"/>
          </a:xfrm>
          <a:solidFill>
            <a:srgbClr val="010000"/>
          </a:solidFill>
        </p:spPr>
        <p:txBody>
          <a:bodyPr anchor="b" anchorCtr="0">
            <a:noAutofit/>
          </a:bodyPr>
          <a:lstStyle>
            <a:lvl1pPr marL="342900" indent="-342900" algn="r">
              <a:spcBef>
                <a:spcPts val="0"/>
              </a:spcBef>
              <a:buFont typeface="+mj-lt"/>
              <a:buNone/>
              <a:defRPr lang="en-US" sz="1600" kern="1200" dirty="0">
                <a:solidFill>
                  <a:srgbClr val="FEFFFF"/>
                </a:solidFill>
                <a:latin typeface="Calibri" panose="020F0502020204030204" pitchFamily="34" charset="0"/>
                <a:ea typeface="+mn-ea"/>
                <a:cs typeface="Calibri" panose="020F0502020204030204" pitchFamily="34" charset="0"/>
              </a:defRPr>
            </a:lvl1pPr>
          </a:lstStyle>
          <a:p>
            <a:pPr marL="0" lvl="0" indent="0" algn="r" defTabSz="914400" rtl="0" eaLnBrk="1" latinLnBrk="0" hangingPunct="1">
              <a:spcBef>
                <a:spcPct val="20000"/>
              </a:spcBef>
            </a:pPr>
            <a:r>
              <a:rPr lang="en-US" dirty="0"/>
              <a:t>1:1</a:t>
            </a:r>
          </a:p>
        </p:txBody>
      </p:sp>
      <p:sp>
        <p:nvSpPr>
          <p:cNvPr id="18" name="Title 17"/>
          <p:cNvSpPr>
            <a:spLocks noGrp="1"/>
          </p:cNvSpPr>
          <p:nvPr>
            <p:ph type="title"/>
          </p:nvPr>
        </p:nvSpPr>
        <p:spPr>
          <a:xfrm>
            <a:off x="0" y="0"/>
            <a:ext cx="9144000" cy="369332"/>
          </a:xfrm>
          <a:solidFill>
            <a:srgbClr val="000000"/>
          </a:solidFill>
        </p:spPr>
        <p:txBody>
          <a:bodyPr anchor="ctr" anchorCtr="0">
            <a:noAutofit/>
          </a:bodyPr>
          <a:lstStyle>
            <a:lvl1pPr marL="0" algn="l" defTabSz="914400" rtl="0" eaLnBrk="1" fontAlgn="base" latinLnBrk="0" hangingPunct="1">
              <a:spcBef>
                <a:spcPct val="0"/>
              </a:spcBef>
              <a:spcAft>
                <a:spcPct val="0"/>
              </a:spcAft>
              <a:defRPr lang="en-US" sz="1800" i="1" dirty="0">
                <a:solidFill>
                  <a:srgbClr val="FEFFFF"/>
                </a:solidFill>
                <a:latin typeface="Calibri" panose="020F0502020204030204" pitchFamily="34" charset="0"/>
                <a:cs typeface="Calibri" panose="020F0502020204030204" pitchFamily="34" charset="0"/>
              </a:defRPr>
            </a:lvl1pPr>
          </a:lstStyle>
          <a:p>
            <a:r>
              <a:rPr lang="en-US"/>
              <a:t>Click to edit Master title style</a:t>
            </a:r>
            <a:endParaRPr lang="en-US" dirty="0"/>
          </a:p>
        </p:txBody>
      </p:sp>
    </p:spTree>
    <p:extLst>
      <p:ext uri="{BB962C8B-B14F-4D97-AF65-F5344CB8AC3E}">
        <p14:creationId xmlns:p14="http://schemas.microsoft.com/office/powerpoint/2010/main" val="128243680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5643A83-CC93-44D9-BC3E-EFDFB76602A7}" type="datetimeFigureOut">
              <a:rPr lang="en-US" smtClean="0"/>
              <a:t>7/12/2021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E036866-7909-4FA5-8D06-7EA27414A1CE}" type="slidenum">
              <a:rPr lang="en-US" smtClean="0"/>
              <a:t>‹#›</a:t>
            </a:fld>
            <a:endParaRPr lang="en-US"/>
          </a:p>
        </p:txBody>
      </p:sp>
    </p:spTree>
    <p:extLst>
      <p:ext uri="{BB962C8B-B14F-4D97-AF65-F5344CB8AC3E}">
        <p14:creationId xmlns:p14="http://schemas.microsoft.com/office/powerpoint/2010/main" val="3670653478"/>
      </p:ext>
    </p:extLst>
  </p:cSld>
  <p:clrMap bg1="dk1" tx1="lt1" bg2="dk2" tx2="lt2" accent1="accent1" accent2="accent2" accent3="accent3" accent4="accent4" accent5="accent5" accent6="accent6" hlink="hlink" folHlink="folHlink"/>
  <p:sldLayoutIdLst>
    <p:sldLayoutId id="2147483703" r:id="rId1"/>
    <p:sldLayoutId id="2147483702" r:id="rId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jpg"/></Relationships>
</file>

<file path=ppt/slides/_rels/slide1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3" Type="http://schemas.openxmlformats.org/officeDocument/2006/relationships/image" Target="../media/image94.jpg"/><Relationship Id="rId2" Type="http://schemas.openxmlformats.org/officeDocument/2006/relationships/notesSlide" Target="../notesSlides/notesSlide100.xml"/><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3" Type="http://schemas.openxmlformats.org/officeDocument/2006/relationships/image" Target="../media/image95.jpg"/><Relationship Id="rId2" Type="http://schemas.openxmlformats.org/officeDocument/2006/relationships/notesSlide" Target="../notesSlides/notesSlide101.xml"/><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3" Type="http://schemas.openxmlformats.org/officeDocument/2006/relationships/notesSlide" Target="../notesSlides/notesSlide102.xml"/><Relationship Id="rId2" Type="http://schemas.openxmlformats.org/officeDocument/2006/relationships/slideLayout" Target="../slideLayouts/slideLayout2.xml"/><Relationship Id="rId1" Type="http://schemas.openxmlformats.org/officeDocument/2006/relationships/tags" Target="../tags/tag3.xml"/><Relationship Id="rId4" Type="http://schemas.openxmlformats.org/officeDocument/2006/relationships/image" Target="../media/image96.jpeg"/></Relationships>
</file>

<file path=ppt/slides/_rels/slide103.xml.rels><?xml version="1.0" encoding="UTF-8" standalone="yes"?>
<Relationships xmlns="http://schemas.openxmlformats.org/package/2006/relationships"><Relationship Id="rId3" Type="http://schemas.openxmlformats.org/officeDocument/2006/relationships/image" Target="../media/image97.jpeg"/><Relationship Id="rId2" Type="http://schemas.openxmlformats.org/officeDocument/2006/relationships/notesSlide" Target="../notesSlides/notesSlide103.xml"/><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3" Type="http://schemas.openxmlformats.org/officeDocument/2006/relationships/image" Target="../media/image98.jpg"/><Relationship Id="rId2" Type="http://schemas.openxmlformats.org/officeDocument/2006/relationships/notesSlide" Target="../notesSlides/notesSlide104.xml"/><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3" Type="http://schemas.openxmlformats.org/officeDocument/2006/relationships/image" Target="../media/image99.jpg"/><Relationship Id="rId2" Type="http://schemas.openxmlformats.org/officeDocument/2006/relationships/notesSlide" Target="../notesSlides/notesSlide105.xml"/><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3" Type="http://schemas.openxmlformats.org/officeDocument/2006/relationships/image" Target="../media/image100.jpeg"/><Relationship Id="rId2" Type="http://schemas.openxmlformats.org/officeDocument/2006/relationships/notesSlide" Target="../notesSlides/notesSlide106.xml"/><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3" Type="http://schemas.openxmlformats.org/officeDocument/2006/relationships/image" Target="../media/image101.jpg"/><Relationship Id="rId2" Type="http://schemas.openxmlformats.org/officeDocument/2006/relationships/notesSlide" Target="../notesSlides/notesSlide107.xml"/><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3" Type="http://schemas.openxmlformats.org/officeDocument/2006/relationships/image" Target="../media/image102.jpg"/><Relationship Id="rId2" Type="http://schemas.openxmlformats.org/officeDocument/2006/relationships/notesSlide" Target="../notesSlides/notesSlide108.xml"/><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3" Type="http://schemas.openxmlformats.org/officeDocument/2006/relationships/image" Target="../media/image103.jpeg"/><Relationship Id="rId2" Type="http://schemas.openxmlformats.org/officeDocument/2006/relationships/notesSlide" Target="../notesSlides/notesSlide109.xml"/><Relationship Id="rId1" Type="http://schemas.openxmlformats.org/officeDocument/2006/relationships/slideLayout" Target="../slideLayouts/slideLayout2.xml"/><Relationship Id="rId4" Type="http://schemas.microsoft.com/office/2007/relationships/hdphoto" Target="../media/hdphoto7.wdp"/></Relationships>
</file>

<file path=ppt/slides/_rels/slide11.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3" Type="http://schemas.openxmlformats.org/officeDocument/2006/relationships/image" Target="../media/image104.jpeg"/><Relationship Id="rId2" Type="http://schemas.openxmlformats.org/officeDocument/2006/relationships/notesSlide" Target="../notesSlides/notesSlide110.xml"/><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3" Type="http://schemas.openxmlformats.org/officeDocument/2006/relationships/image" Target="../media/image105.jpg"/><Relationship Id="rId2" Type="http://schemas.openxmlformats.org/officeDocument/2006/relationships/notesSlide" Target="../notesSlides/notesSlide111.xml"/><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3" Type="http://schemas.openxmlformats.org/officeDocument/2006/relationships/image" Target="../media/image106.jpg"/><Relationship Id="rId2" Type="http://schemas.openxmlformats.org/officeDocument/2006/relationships/notesSlide" Target="../notesSlides/notesSlide112.xml"/><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3" Type="http://schemas.openxmlformats.org/officeDocument/2006/relationships/image" Target="../media/image107.jpg"/><Relationship Id="rId2" Type="http://schemas.openxmlformats.org/officeDocument/2006/relationships/notesSlide" Target="../notesSlides/notesSlide113.xml"/><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3" Type="http://schemas.openxmlformats.org/officeDocument/2006/relationships/image" Target="../media/image108.png"/><Relationship Id="rId2" Type="http://schemas.openxmlformats.org/officeDocument/2006/relationships/notesSlide" Target="../notesSlides/notesSlide114.xml"/><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3" Type="http://schemas.openxmlformats.org/officeDocument/2006/relationships/image" Target="../media/image109.jpeg"/><Relationship Id="rId2" Type="http://schemas.openxmlformats.org/officeDocument/2006/relationships/notesSlide" Target="../notesSlides/notesSlide115.xml"/><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3" Type="http://schemas.openxmlformats.org/officeDocument/2006/relationships/image" Target="../media/image110.jpeg"/><Relationship Id="rId2" Type="http://schemas.openxmlformats.org/officeDocument/2006/relationships/notesSlide" Target="../notesSlides/notesSlide116.xml"/><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3" Type="http://schemas.openxmlformats.org/officeDocument/2006/relationships/image" Target="../media/image111.jpg"/><Relationship Id="rId2" Type="http://schemas.openxmlformats.org/officeDocument/2006/relationships/notesSlide" Target="../notesSlides/notesSlide117.xml"/><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3" Type="http://schemas.openxmlformats.org/officeDocument/2006/relationships/image" Target="../media/image112.jpeg"/><Relationship Id="rId2" Type="http://schemas.openxmlformats.org/officeDocument/2006/relationships/notesSlide" Target="../notesSlides/notesSlide118.xml"/><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3" Type="http://schemas.openxmlformats.org/officeDocument/2006/relationships/image" Target="../media/image113.jpg"/><Relationship Id="rId2" Type="http://schemas.openxmlformats.org/officeDocument/2006/relationships/notesSlide" Target="../notesSlides/notesSlide11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3" Type="http://schemas.openxmlformats.org/officeDocument/2006/relationships/image" Target="../media/image114.jpg"/><Relationship Id="rId2" Type="http://schemas.openxmlformats.org/officeDocument/2006/relationships/notesSlide" Target="../notesSlides/notesSlide120.xml"/><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3" Type="http://schemas.openxmlformats.org/officeDocument/2006/relationships/image" Target="../media/image115.jpeg"/><Relationship Id="rId2" Type="http://schemas.openxmlformats.org/officeDocument/2006/relationships/notesSlide" Target="../notesSlides/notesSlide121.xml"/><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3" Type="http://schemas.openxmlformats.org/officeDocument/2006/relationships/image" Target="../media/image116.jpeg"/><Relationship Id="rId2" Type="http://schemas.openxmlformats.org/officeDocument/2006/relationships/notesSlide" Target="../notesSlides/notesSlide122.xml"/><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3" Type="http://schemas.openxmlformats.org/officeDocument/2006/relationships/image" Target="../media/image117.jpg"/><Relationship Id="rId2" Type="http://schemas.openxmlformats.org/officeDocument/2006/relationships/notesSlide" Target="../notesSlides/notesSlide123.xml"/><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3" Type="http://schemas.openxmlformats.org/officeDocument/2006/relationships/image" Target="../media/image118.jpg"/><Relationship Id="rId2" Type="http://schemas.openxmlformats.org/officeDocument/2006/relationships/notesSlide" Target="../notesSlides/notesSlide124.xml"/><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3" Type="http://schemas.openxmlformats.org/officeDocument/2006/relationships/image" Target="../media/image119.jpg"/><Relationship Id="rId2" Type="http://schemas.openxmlformats.org/officeDocument/2006/relationships/notesSlide" Target="../notesSlides/notesSlide125.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microsoft.com/office/2007/relationships/hdphoto" Target="../media/hdphoto1.wdp"/></Relationships>
</file>

<file path=ppt/slides/_rels/slide20.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microsoft.com/office/2007/relationships/hdphoto" Target="../media/hdphoto2.wdp"/></Relationships>
</file>

<file path=ppt/slides/_rels/slide30.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38.jp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38.jp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40.jp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42.jpg"/><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45.jpg"/><Relationship Id="rId2" Type="http://schemas.openxmlformats.org/officeDocument/2006/relationships/notesSlide" Target="../notesSlides/notesSlide46.xml"/><Relationship Id="rId1" Type="http://schemas.openxmlformats.org/officeDocument/2006/relationships/slideLayout" Target="../slideLayouts/slideLayout2.xml"/><Relationship Id="rId4" Type="http://schemas.openxmlformats.org/officeDocument/2006/relationships/image" Target="../media/image44.png"/></Relationships>
</file>

<file path=ppt/slides/_rels/slide47.xml.rels><?xml version="1.0" encoding="UTF-8" standalone="yes"?>
<Relationships xmlns="http://schemas.openxmlformats.org/package/2006/relationships"><Relationship Id="rId3" Type="http://schemas.openxmlformats.org/officeDocument/2006/relationships/image" Target="../media/image46.jpg"/><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46.jpg"/><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47.jpg"/><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49.jpg"/><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notesSlide" Target="../notesSlides/notesSlide52.xml"/><Relationship Id="rId1" Type="http://schemas.openxmlformats.org/officeDocument/2006/relationships/slideLayout" Target="../slideLayouts/slideLayout2.xml"/><Relationship Id="rId4" Type="http://schemas.microsoft.com/office/2007/relationships/hdphoto" Target="../media/hdphoto3.wdp"/></Relationships>
</file>

<file path=ppt/slides/_rels/slide53.xml.rels><?xml version="1.0" encoding="UTF-8" standalone="yes"?>
<Relationships xmlns="http://schemas.openxmlformats.org/package/2006/relationships"><Relationship Id="rId3" Type="http://schemas.openxmlformats.org/officeDocument/2006/relationships/image" Target="../media/image51.jpg"/><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52.jpg"/><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53.jpg"/><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53.jpg"/><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54.jpg"/><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55.jpg"/><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56.jpg"/><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8.jpg"/></Relationships>
</file>

<file path=ppt/slides/_rels/slide60.xml.rels><?xml version="1.0" encoding="UTF-8" standalone="yes"?>
<Relationships xmlns="http://schemas.openxmlformats.org/package/2006/relationships"><Relationship Id="rId3" Type="http://schemas.openxmlformats.org/officeDocument/2006/relationships/notesSlide" Target="../notesSlides/notesSlide60.xml"/><Relationship Id="rId2" Type="http://schemas.openxmlformats.org/officeDocument/2006/relationships/slideLayout" Target="../slideLayouts/slideLayout2.xml"/><Relationship Id="rId1" Type="http://schemas.openxmlformats.org/officeDocument/2006/relationships/tags" Target="../tags/tag1.xml"/><Relationship Id="rId4" Type="http://schemas.openxmlformats.org/officeDocument/2006/relationships/image" Target="../media/image57.jpeg"/></Relationships>
</file>

<file path=ppt/slides/_rels/slide61.xml.rels><?xml version="1.0" encoding="UTF-8" standalone="yes"?>
<Relationships xmlns="http://schemas.openxmlformats.org/package/2006/relationships"><Relationship Id="rId3" Type="http://schemas.openxmlformats.org/officeDocument/2006/relationships/image" Target="../media/image58.jpg"/><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59.jpg"/><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notesSlide" Target="../notesSlides/notesSlide64.xml"/><Relationship Id="rId2" Type="http://schemas.openxmlformats.org/officeDocument/2006/relationships/slideLayout" Target="../slideLayouts/slideLayout2.xml"/><Relationship Id="rId1" Type="http://schemas.openxmlformats.org/officeDocument/2006/relationships/tags" Target="../tags/tag2.xml"/><Relationship Id="rId4" Type="http://schemas.openxmlformats.org/officeDocument/2006/relationships/image" Target="../media/image61.jpeg"/></Relationships>
</file>

<file path=ppt/slides/_rels/slide65.xml.rels><?xml version="1.0" encoding="UTF-8" standalone="yes"?>
<Relationships xmlns="http://schemas.openxmlformats.org/package/2006/relationships"><Relationship Id="rId3" Type="http://schemas.openxmlformats.org/officeDocument/2006/relationships/image" Target="../media/image62.jpg"/><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63.jpg"/><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64.jpg"/><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66.jpg"/><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notesSlide" Target="../notesSlides/notesSlide70.xml"/><Relationship Id="rId1" Type="http://schemas.openxmlformats.org/officeDocument/2006/relationships/slideLayout" Target="../slideLayouts/slideLayout2.xml"/><Relationship Id="rId4" Type="http://schemas.microsoft.com/office/2007/relationships/hdphoto" Target="../media/hdphoto4.wdp"/></Relationships>
</file>

<file path=ppt/slides/_rels/slide71.xml.rels><?xml version="1.0" encoding="UTF-8" standalone="yes"?>
<Relationships xmlns="http://schemas.openxmlformats.org/package/2006/relationships"><Relationship Id="rId3" Type="http://schemas.openxmlformats.org/officeDocument/2006/relationships/image" Target="../media/image68.jpg"/><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image" Target="../media/image70.jpeg"/><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71.jpeg"/><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image" Target="../media/image72.jpeg"/><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openxmlformats.org/officeDocument/2006/relationships/image" Target="../media/image73.jpg"/><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image" Target="../media/image73.jpg"/><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3" Type="http://schemas.openxmlformats.org/officeDocument/2006/relationships/image" Target="../media/image74.jpg"/><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3" Type="http://schemas.openxmlformats.org/officeDocument/2006/relationships/image" Target="../media/image75.jpg"/><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3" Type="http://schemas.openxmlformats.org/officeDocument/2006/relationships/image" Target="../media/image75.jpg"/><Relationship Id="rId2" Type="http://schemas.openxmlformats.org/officeDocument/2006/relationships/notesSlide" Target="../notesSlides/notesSlide80.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3" Type="http://schemas.openxmlformats.org/officeDocument/2006/relationships/image" Target="../media/image76.jpg"/><Relationship Id="rId2" Type="http://schemas.openxmlformats.org/officeDocument/2006/relationships/notesSlide" Target="../notesSlides/notesSlide81.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3" Type="http://schemas.openxmlformats.org/officeDocument/2006/relationships/image" Target="../media/image76.jpg"/><Relationship Id="rId2" Type="http://schemas.openxmlformats.org/officeDocument/2006/relationships/notesSlide" Target="../notesSlides/notesSlide82.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3" Type="http://schemas.openxmlformats.org/officeDocument/2006/relationships/image" Target="../media/image77.jpeg"/><Relationship Id="rId2" Type="http://schemas.openxmlformats.org/officeDocument/2006/relationships/notesSlide" Target="../notesSlides/notesSlide83.xml"/><Relationship Id="rId1" Type="http://schemas.openxmlformats.org/officeDocument/2006/relationships/slideLayout" Target="../slideLayouts/slideLayout2.xml"/><Relationship Id="rId4" Type="http://schemas.microsoft.com/office/2007/relationships/hdphoto" Target="../media/hdphoto5.wdp"/></Relationships>
</file>

<file path=ppt/slides/_rels/slide84.xml.rels><?xml version="1.0" encoding="UTF-8" standalone="yes"?>
<Relationships xmlns="http://schemas.openxmlformats.org/package/2006/relationships"><Relationship Id="rId3" Type="http://schemas.openxmlformats.org/officeDocument/2006/relationships/image" Target="../media/image78.jpeg"/><Relationship Id="rId2" Type="http://schemas.openxmlformats.org/officeDocument/2006/relationships/notesSlide" Target="../notesSlides/notesSlide84.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3" Type="http://schemas.openxmlformats.org/officeDocument/2006/relationships/image" Target="../media/image79.jpeg"/><Relationship Id="rId2" Type="http://schemas.openxmlformats.org/officeDocument/2006/relationships/notesSlide" Target="../notesSlides/notesSlide85.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3" Type="http://schemas.openxmlformats.org/officeDocument/2006/relationships/image" Target="../media/image80.jpeg"/><Relationship Id="rId2" Type="http://schemas.openxmlformats.org/officeDocument/2006/relationships/notesSlide" Target="../notesSlides/notesSlide86.xm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3" Type="http://schemas.openxmlformats.org/officeDocument/2006/relationships/image" Target="../media/image81.jpg"/><Relationship Id="rId2" Type="http://schemas.openxmlformats.org/officeDocument/2006/relationships/notesSlide" Target="../notesSlides/notesSlide87.xml"/><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3" Type="http://schemas.openxmlformats.org/officeDocument/2006/relationships/image" Target="../media/image82.jpeg"/><Relationship Id="rId2" Type="http://schemas.openxmlformats.org/officeDocument/2006/relationships/notesSlide" Target="../notesSlides/notesSlide88.xml"/><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3" Type="http://schemas.openxmlformats.org/officeDocument/2006/relationships/image" Target="../media/image83.jpeg"/><Relationship Id="rId2" Type="http://schemas.openxmlformats.org/officeDocument/2006/relationships/notesSlide" Target="../notesSlides/notesSlide89.xml"/><Relationship Id="rId1" Type="http://schemas.openxmlformats.org/officeDocument/2006/relationships/slideLayout" Target="../slideLayouts/slideLayout2.xml"/><Relationship Id="rId4" Type="http://schemas.microsoft.com/office/2007/relationships/hdphoto" Target="../media/hdphoto6.wdp"/></Relationships>
</file>

<file path=ppt/slides/_rels/slide9.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3" Type="http://schemas.openxmlformats.org/officeDocument/2006/relationships/image" Target="../media/image84.jpeg"/><Relationship Id="rId2" Type="http://schemas.openxmlformats.org/officeDocument/2006/relationships/notesSlide" Target="../notesSlides/notesSlide90.xml"/><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3" Type="http://schemas.openxmlformats.org/officeDocument/2006/relationships/image" Target="../media/image85.jpeg"/><Relationship Id="rId2" Type="http://schemas.openxmlformats.org/officeDocument/2006/relationships/notesSlide" Target="../notesSlides/notesSlide91.xml"/><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3" Type="http://schemas.openxmlformats.org/officeDocument/2006/relationships/image" Target="../media/image86.jpeg"/><Relationship Id="rId2" Type="http://schemas.openxmlformats.org/officeDocument/2006/relationships/notesSlide" Target="../notesSlides/notesSlide92.xml"/><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3" Type="http://schemas.openxmlformats.org/officeDocument/2006/relationships/image" Target="../media/image87.jpg"/><Relationship Id="rId2" Type="http://schemas.openxmlformats.org/officeDocument/2006/relationships/notesSlide" Target="../notesSlides/notesSlide93.xml"/><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3" Type="http://schemas.openxmlformats.org/officeDocument/2006/relationships/image" Target="../media/image88.jpeg"/><Relationship Id="rId2" Type="http://schemas.openxmlformats.org/officeDocument/2006/relationships/notesSlide" Target="../notesSlides/notesSlide94.xml"/><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3" Type="http://schemas.openxmlformats.org/officeDocument/2006/relationships/image" Target="../media/image89.jpeg"/><Relationship Id="rId2" Type="http://schemas.openxmlformats.org/officeDocument/2006/relationships/notesSlide" Target="../notesSlides/notesSlide95.xml"/><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3" Type="http://schemas.openxmlformats.org/officeDocument/2006/relationships/image" Target="../media/image90.jpeg"/><Relationship Id="rId2" Type="http://schemas.openxmlformats.org/officeDocument/2006/relationships/notesSlide" Target="../notesSlides/notesSlide96.xml"/><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3" Type="http://schemas.openxmlformats.org/officeDocument/2006/relationships/image" Target="../media/image91.jpeg"/><Relationship Id="rId2" Type="http://schemas.openxmlformats.org/officeDocument/2006/relationships/notesSlide" Target="../notesSlides/notesSlide97.xml"/><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3" Type="http://schemas.openxmlformats.org/officeDocument/2006/relationships/image" Target="../media/image92.jpeg"/><Relationship Id="rId2" Type="http://schemas.openxmlformats.org/officeDocument/2006/relationships/notesSlide" Target="../notesSlides/notesSlide98.xml"/><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3" Type="http://schemas.openxmlformats.org/officeDocument/2006/relationships/image" Target="../media/image93.jpeg"/><Relationship Id="rId2" Type="http://schemas.openxmlformats.org/officeDocument/2006/relationships/notesSlide" Target="../notesSlides/notesSlide9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7AD5F998-4C63-4E56-8E25-75BC5153C80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5" name="Title 4"/>
          <p:cNvSpPr>
            <a:spLocks noGrp="1"/>
          </p:cNvSpPr>
          <p:nvPr>
            <p:ph type="title"/>
          </p:nvPr>
        </p:nvSpPr>
        <p:spPr/>
        <p:txBody>
          <a:bodyPr/>
          <a:lstStyle/>
          <a:p>
            <a:r>
              <a:rPr lang="en-US" dirty="0"/>
              <a:t>2 </a:t>
            </a:r>
            <a:r>
              <a:rPr lang="en-US"/>
              <a:t>Samuel 3</a:t>
            </a:r>
            <a:endParaRPr lang="en-US" dirty="0"/>
          </a:p>
        </p:txBody>
      </p:sp>
      <p:pic>
        <p:nvPicPr>
          <p:cNvPr id="9" name="Picture 8">
            <a:extLst>
              <a:ext uri="{FF2B5EF4-FFF2-40B4-BE49-F238E27FC236}">
                <a16:creationId xmlns:a16="http://schemas.microsoft.com/office/drawing/2014/main" id="{574BF887-FAF1-4F7C-9000-7A2C488BC9A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48840" y="4022778"/>
            <a:ext cx="4846320" cy="272505"/>
          </a:xfrm>
          <a:prstGeom prst="rect">
            <a:avLst/>
          </a:prstGeom>
        </p:spPr>
      </p:pic>
    </p:spTree>
    <p:extLst>
      <p:ext uri="{BB962C8B-B14F-4D97-AF65-F5344CB8AC3E}">
        <p14:creationId xmlns:p14="http://schemas.microsoft.com/office/powerpoint/2010/main" val="382910941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descr="C:\Users\Kris\Documents\Bolen\PCB size\Religions and Cult\Sea off Phoenician coast, midwife with woman giving birth, Persian period, 6th-5th c BC, adr1805228348.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77788"/>
            <a:ext cx="9144000" cy="6702425"/>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Midwife with a woman giving birth, Persian period, circa 500 BC</a:t>
            </a:r>
          </a:p>
        </p:txBody>
      </p:sp>
      <p:sp>
        <p:nvSpPr>
          <p:cNvPr id="3" name="Text Placeholder 2"/>
          <p:cNvSpPr>
            <a:spLocks noGrp="1"/>
          </p:cNvSpPr>
          <p:nvPr>
            <p:ph type="body" sz="quarter" idx="12"/>
          </p:nvPr>
        </p:nvSpPr>
        <p:spPr/>
        <p:txBody>
          <a:bodyPr/>
          <a:lstStyle/>
          <a:p>
            <a:r>
              <a:rPr lang="en-US" dirty="0"/>
              <a:t>3:2</a:t>
            </a:r>
          </a:p>
        </p:txBody>
      </p:sp>
      <p:sp>
        <p:nvSpPr>
          <p:cNvPr id="4" name="Title 3"/>
          <p:cNvSpPr>
            <a:spLocks noGrp="1"/>
          </p:cNvSpPr>
          <p:nvPr>
            <p:ph type="title"/>
          </p:nvPr>
        </p:nvSpPr>
        <p:spPr/>
        <p:txBody>
          <a:bodyPr/>
          <a:lstStyle/>
          <a:p>
            <a:r>
              <a:rPr lang="en-US" dirty="0"/>
              <a:t> First was Amnon, by Ahinoam of Jezreel</a:t>
            </a:r>
          </a:p>
        </p:txBody>
      </p:sp>
    </p:spTree>
    <p:extLst>
      <p:ext uri="{BB962C8B-B14F-4D97-AF65-F5344CB8AC3E}">
        <p14:creationId xmlns:p14="http://schemas.microsoft.com/office/powerpoint/2010/main" val="2978019584"/>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4C1488D-751F-4AE9-92B7-0BAAB3E84C5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88620"/>
            <a:ext cx="9144000" cy="6080760"/>
          </a:xfrm>
          <a:prstGeom prst="rect">
            <a:avLst/>
          </a:prstGeom>
        </p:spPr>
      </p:pic>
      <p:sp>
        <p:nvSpPr>
          <p:cNvPr id="2" name="Text Placeholder 1"/>
          <p:cNvSpPr>
            <a:spLocks noGrp="1"/>
          </p:cNvSpPr>
          <p:nvPr>
            <p:ph type="body" sz="quarter" idx="10"/>
          </p:nvPr>
        </p:nvSpPr>
        <p:spPr/>
        <p:txBody>
          <a:bodyPr/>
          <a:lstStyle/>
          <a:p>
            <a:r>
              <a:rPr lang="en-US" dirty="0"/>
              <a:t>Soldier executing a prisoner, from the Lachish reliefs at Nineveh, circa 700 BC</a:t>
            </a:r>
          </a:p>
        </p:txBody>
      </p:sp>
      <p:sp>
        <p:nvSpPr>
          <p:cNvPr id="3" name="Text Placeholder 2"/>
          <p:cNvSpPr>
            <a:spLocks noGrp="1"/>
          </p:cNvSpPr>
          <p:nvPr>
            <p:ph type="body" sz="quarter" idx="12"/>
          </p:nvPr>
        </p:nvSpPr>
        <p:spPr/>
        <p:txBody>
          <a:bodyPr/>
          <a:lstStyle/>
          <a:p>
            <a:r>
              <a:rPr lang="en-US" dirty="0"/>
              <a:t>3:29</a:t>
            </a:r>
          </a:p>
        </p:txBody>
      </p:sp>
      <p:sp>
        <p:nvSpPr>
          <p:cNvPr id="4" name="Title 3"/>
          <p:cNvSpPr>
            <a:spLocks noGrp="1"/>
          </p:cNvSpPr>
          <p:nvPr>
            <p:ph type="title"/>
          </p:nvPr>
        </p:nvSpPr>
        <p:spPr/>
        <p:txBody>
          <a:bodyPr/>
          <a:lstStyle/>
          <a:p>
            <a:r>
              <a:rPr lang="en-US" dirty="0"/>
              <a:t>May the house of Joab never be without one who . . . leans on a staff or falls by the sword</a:t>
            </a:r>
          </a:p>
        </p:txBody>
      </p:sp>
    </p:spTree>
    <p:extLst>
      <p:ext uri="{BB962C8B-B14F-4D97-AF65-F5344CB8AC3E}">
        <p14:creationId xmlns:p14="http://schemas.microsoft.com/office/powerpoint/2010/main" val="3794710677"/>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Group of beggars, mat01270.jpg"/>
          <p:cNvPicPr>
            <a:picLocks noChangeAspect="1"/>
          </p:cNvPicPr>
          <p:nvPr/>
        </p:nvPicPr>
        <p:blipFill rotWithShape="1">
          <a:blip r:embed="rId3">
            <a:extLst>
              <a:ext uri="{28A0092B-C50C-407E-A947-70E740481C1C}">
                <a14:useLocalDpi xmlns:a14="http://schemas.microsoft.com/office/drawing/2010/main" val="0"/>
              </a:ext>
            </a:extLst>
          </a:blip>
          <a:srcRect t="15767" b="6077"/>
          <a:stretch/>
        </p:blipFill>
        <p:spPr>
          <a:xfrm>
            <a:off x="228600" y="228600"/>
            <a:ext cx="8686800" cy="6477000"/>
          </a:xfrm>
          <a:prstGeom prst="rect">
            <a:avLst/>
          </a:prstGeom>
        </p:spPr>
      </p:pic>
      <p:sp>
        <p:nvSpPr>
          <p:cNvPr id="2" name="Text Placeholder 1"/>
          <p:cNvSpPr>
            <a:spLocks noGrp="1"/>
          </p:cNvSpPr>
          <p:nvPr>
            <p:ph type="body" sz="quarter" idx="10"/>
          </p:nvPr>
        </p:nvSpPr>
        <p:spPr/>
        <p:txBody>
          <a:bodyPr/>
          <a:lstStyle/>
          <a:p>
            <a:r>
              <a:rPr lang="en-US" dirty="0"/>
              <a:t>Group of beggars</a:t>
            </a:r>
          </a:p>
        </p:txBody>
      </p:sp>
      <p:sp>
        <p:nvSpPr>
          <p:cNvPr id="3" name="Text Placeholder 2"/>
          <p:cNvSpPr>
            <a:spLocks noGrp="1"/>
          </p:cNvSpPr>
          <p:nvPr>
            <p:ph type="body" sz="quarter" idx="12"/>
          </p:nvPr>
        </p:nvSpPr>
        <p:spPr/>
        <p:txBody>
          <a:bodyPr/>
          <a:lstStyle/>
          <a:p>
            <a:r>
              <a:rPr lang="en-US" dirty="0"/>
              <a:t>3:29</a:t>
            </a:r>
          </a:p>
        </p:txBody>
      </p:sp>
      <p:sp>
        <p:nvSpPr>
          <p:cNvPr id="4" name="Title 3"/>
          <p:cNvSpPr>
            <a:spLocks noGrp="1"/>
          </p:cNvSpPr>
          <p:nvPr>
            <p:ph type="title"/>
          </p:nvPr>
        </p:nvSpPr>
        <p:spPr/>
        <p:txBody>
          <a:bodyPr/>
          <a:lstStyle/>
          <a:p>
            <a:r>
              <a:rPr lang="en-US" dirty="0"/>
              <a:t>May the house of Joab never be without one who . . . falls by the sword or lacks bread</a:t>
            </a:r>
          </a:p>
        </p:txBody>
      </p:sp>
    </p:spTree>
    <p:extLst>
      <p:ext uri="{BB962C8B-B14F-4D97-AF65-F5344CB8AC3E}">
        <p14:creationId xmlns:p14="http://schemas.microsoft.com/office/powerpoint/2010/main" val="1001661807"/>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3" descr="E:\0Projects\Matson photos\12 People\zzDone\sr\Sick and Disabled\06348u Group of handicapped beggars, mat06348.jpg"/>
          <p:cNvPicPr preferRelativeResize="0">
            <a:picLocks noChangeAspect="1" noChangeArrowheads="1"/>
          </p:cNvPicPr>
          <p:nvPr>
            <p:custDataLst>
              <p:tags r:id="rId1"/>
            </p:custDataLst>
          </p:nvPr>
        </p:nvPicPr>
        <p:blipFill rotWithShape="1">
          <a:blip r:embed="rId4">
            <a:extLst>
              <a:ext uri="{28A0092B-C50C-407E-A947-70E740481C1C}">
                <a14:useLocalDpi xmlns:a14="http://schemas.microsoft.com/office/drawing/2010/main" val="0"/>
              </a:ext>
            </a:extLst>
          </a:blip>
          <a:srcRect l="5716" t="12378" r="8549" b="8592"/>
          <a:stretch/>
        </p:blipFill>
        <p:spPr bwMode="auto">
          <a:xfrm>
            <a:off x="-1" y="228600"/>
            <a:ext cx="9144001" cy="632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 Placeholder 1"/>
          <p:cNvSpPr>
            <a:spLocks noGrp="1"/>
          </p:cNvSpPr>
          <p:nvPr>
            <p:ph type="body" sz="quarter" idx="10"/>
          </p:nvPr>
        </p:nvSpPr>
        <p:spPr/>
        <p:txBody>
          <a:bodyPr/>
          <a:lstStyle/>
          <a:p>
            <a:r>
              <a:rPr lang="en-US" dirty="0"/>
              <a:t>Group of beggars</a:t>
            </a:r>
          </a:p>
        </p:txBody>
      </p:sp>
      <p:sp>
        <p:nvSpPr>
          <p:cNvPr id="3" name="Text Placeholder 2"/>
          <p:cNvSpPr>
            <a:spLocks noGrp="1"/>
          </p:cNvSpPr>
          <p:nvPr>
            <p:ph type="body" sz="quarter" idx="12"/>
          </p:nvPr>
        </p:nvSpPr>
        <p:spPr/>
        <p:txBody>
          <a:bodyPr/>
          <a:lstStyle/>
          <a:p>
            <a:r>
              <a:rPr lang="en-US" dirty="0"/>
              <a:t>3:29</a:t>
            </a:r>
          </a:p>
        </p:txBody>
      </p:sp>
      <p:sp>
        <p:nvSpPr>
          <p:cNvPr id="4" name="Title 3"/>
          <p:cNvSpPr>
            <a:spLocks noGrp="1"/>
          </p:cNvSpPr>
          <p:nvPr>
            <p:ph type="title"/>
          </p:nvPr>
        </p:nvSpPr>
        <p:spPr/>
        <p:txBody>
          <a:bodyPr/>
          <a:lstStyle/>
          <a:p>
            <a:r>
              <a:rPr lang="en-US" dirty="0"/>
              <a:t>May the house of Joab never be without one who . . . falls by the sword or lacks bread</a:t>
            </a:r>
          </a:p>
        </p:txBody>
      </p:sp>
    </p:spTree>
    <p:extLst>
      <p:ext uri="{BB962C8B-B14F-4D97-AF65-F5344CB8AC3E}">
        <p14:creationId xmlns:p14="http://schemas.microsoft.com/office/powerpoint/2010/main" val="1868625909"/>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descr="C:\Users\Kris\Documents\Bolen\Rijksmuseum van Oudheden\Ancient Near East\Nimrud, Assyrian soldiers attacking enemy, kill, reign of Tiglath-pileser III, adr1805206778.jpg"/>
          <p:cNvPicPr>
            <a:picLocks noChangeAspect="1" noChangeArrowheads="1"/>
          </p:cNvPicPr>
          <p:nvPr/>
        </p:nvPicPr>
        <p:blipFill rotWithShape="1">
          <a:blip r:embed="rId3">
            <a:extLst>
              <a:ext uri="{28A0092B-C50C-407E-A947-70E740481C1C}">
                <a14:useLocalDpi xmlns:a14="http://schemas.microsoft.com/office/drawing/2010/main" val="0"/>
              </a:ext>
            </a:extLst>
          </a:blip>
          <a:srcRect l="4165" t="6031" r="5678" b="6048"/>
          <a:stretch/>
        </p:blipFill>
        <p:spPr bwMode="auto">
          <a:xfrm>
            <a:off x="1102659" y="152400"/>
            <a:ext cx="6938683" cy="670560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Assyrian soldiers killing an enemy, from Nimrud, reign of Tiglath-pileser III, 8th century BC</a:t>
            </a:r>
          </a:p>
        </p:txBody>
      </p:sp>
      <p:sp>
        <p:nvSpPr>
          <p:cNvPr id="3" name="Text Placeholder 2"/>
          <p:cNvSpPr>
            <a:spLocks noGrp="1"/>
          </p:cNvSpPr>
          <p:nvPr>
            <p:ph type="body" sz="quarter" idx="12"/>
          </p:nvPr>
        </p:nvSpPr>
        <p:spPr/>
        <p:txBody>
          <a:bodyPr/>
          <a:lstStyle/>
          <a:p>
            <a:r>
              <a:rPr lang="en-US" dirty="0"/>
              <a:t>3:30</a:t>
            </a:r>
          </a:p>
        </p:txBody>
      </p:sp>
      <p:sp>
        <p:nvSpPr>
          <p:cNvPr id="4" name="Title 3"/>
          <p:cNvSpPr>
            <a:spLocks noGrp="1"/>
          </p:cNvSpPr>
          <p:nvPr>
            <p:ph type="title"/>
          </p:nvPr>
        </p:nvSpPr>
        <p:spPr/>
        <p:txBody>
          <a:bodyPr/>
          <a:lstStyle/>
          <a:p>
            <a:r>
              <a:rPr lang="en-US" dirty="0"/>
              <a:t>So it was that Joab and Abishai his brother killed Abner</a:t>
            </a:r>
          </a:p>
        </p:txBody>
      </p:sp>
    </p:spTree>
    <p:extLst>
      <p:ext uri="{BB962C8B-B14F-4D97-AF65-F5344CB8AC3E}">
        <p14:creationId xmlns:p14="http://schemas.microsoft.com/office/powerpoint/2010/main" val="3878265492"/>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a:t>
            </a:r>
            <a:r>
              <a:rPr lang="en-US" dirty="0" err="1"/>
              <a:t>Abishai</a:t>
            </a:r>
            <a:r>
              <a:rPr lang="en-US" dirty="0"/>
              <a:t> Street” sign in Jerusalem</a:t>
            </a:r>
          </a:p>
        </p:txBody>
      </p:sp>
      <p:sp>
        <p:nvSpPr>
          <p:cNvPr id="3" name="Text Placeholder 2"/>
          <p:cNvSpPr>
            <a:spLocks noGrp="1"/>
          </p:cNvSpPr>
          <p:nvPr>
            <p:ph type="body" sz="quarter" idx="12"/>
          </p:nvPr>
        </p:nvSpPr>
        <p:spPr/>
        <p:txBody>
          <a:bodyPr/>
          <a:lstStyle/>
          <a:p>
            <a:r>
              <a:rPr lang="en-US" dirty="0"/>
              <a:t>3:30</a:t>
            </a:r>
          </a:p>
        </p:txBody>
      </p:sp>
      <p:sp>
        <p:nvSpPr>
          <p:cNvPr id="4" name="Title 3"/>
          <p:cNvSpPr>
            <a:spLocks noGrp="1"/>
          </p:cNvSpPr>
          <p:nvPr>
            <p:ph type="title"/>
          </p:nvPr>
        </p:nvSpPr>
        <p:spPr/>
        <p:txBody>
          <a:bodyPr/>
          <a:lstStyle/>
          <a:p>
            <a:r>
              <a:rPr lang="en-US" dirty="0"/>
              <a:t>So it was that Joab and Abishai his brother killed Abner</a:t>
            </a:r>
          </a:p>
        </p:txBody>
      </p:sp>
      <p:pic>
        <p:nvPicPr>
          <p:cNvPr id="5" name="Picture 4" descr="Abishai street sign in Jerusalem, tb040605750.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88620"/>
            <a:ext cx="9144000" cy="6080760"/>
          </a:xfrm>
          <a:prstGeom prst="rect">
            <a:avLst/>
          </a:prstGeom>
        </p:spPr>
      </p:pic>
    </p:spTree>
    <p:extLst>
      <p:ext uri="{BB962C8B-B14F-4D97-AF65-F5344CB8AC3E}">
        <p14:creationId xmlns:p14="http://schemas.microsoft.com/office/powerpoint/2010/main" val="507851583"/>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Gibeon (from the south)</a:t>
            </a:r>
          </a:p>
        </p:txBody>
      </p:sp>
      <p:sp>
        <p:nvSpPr>
          <p:cNvPr id="3" name="Text Placeholder 2"/>
          <p:cNvSpPr>
            <a:spLocks noGrp="1"/>
          </p:cNvSpPr>
          <p:nvPr>
            <p:ph type="body" sz="quarter" idx="12"/>
          </p:nvPr>
        </p:nvSpPr>
        <p:spPr/>
        <p:txBody>
          <a:bodyPr/>
          <a:lstStyle/>
          <a:p>
            <a:r>
              <a:rPr lang="en-US" dirty="0"/>
              <a:t>3:30</a:t>
            </a:r>
          </a:p>
        </p:txBody>
      </p:sp>
      <p:sp>
        <p:nvSpPr>
          <p:cNvPr id="4" name="Title 3"/>
          <p:cNvSpPr>
            <a:spLocks noGrp="1"/>
          </p:cNvSpPr>
          <p:nvPr>
            <p:ph type="title"/>
          </p:nvPr>
        </p:nvSpPr>
        <p:spPr/>
        <p:txBody>
          <a:bodyPr/>
          <a:lstStyle/>
          <a:p>
            <a:r>
              <a:rPr lang="en-US" dirty="0"/>
              <a:t>Because Abner had killed their brother Asahel at Gibeon</a:t>
            </a:r>
          </a:p>
        </p:txBody>
      </p:sp>
    </p:spTree>
    <p:extLst>
      <p:ext uri="{BB962C8B-B14F-4D97-AF65-F5344CB8AC3E}">
        <p14:creationId xmlns:p14="http://schemas.microsoft.com/office/powerpoint/2010/main" val="1040862110"/>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C:\Users\Kris\Documents\Bolen\04 0Adds 2012\Israel2016\02 Samaria and the Center\Yad HaShmonah\Prophet rending garment, bronze sculpture, tb052816715.jpg"/>
          <p:cNvPicPr>
            <a:picLocks noChangeAspect="1" noChangeArrowheads="1"/>
          </p:cNvPicPr>
          <p:nvPr/>
        </p:nvPicPr>
        <p:blipFill rotWithShape="1">
          <a:blip r:embed="rId3">
            <a:extLst>
              <a:ext uri="{28A0092B-C50C-407E-A947-70E740481C1C}">
                <a14:useLocalDpi xmlns:a14="http://schemas.microsoft.com/office/drawing/2010/main" val="0"/>
              </a:ext>
            </a:extLst>
          </a:blip>
          <a:srcRect r="3650"/>
          <a:stretch/>
        </p:blipFill>
        <p:spPr bwMode="auto">
          <a:xfrm>
            <a:off x="0" y="369332"/>
            <a:ext cx="9144000" cy="6282480"/>
          </a:xfrm>
          <a:prstGeom prst="rect">
            <a:avLst/>
          </a:prstGeom>
          <a:noFill/>
          <a:extLst>
            <a:ext uri="{909E8E84-426E-40DD-AFC4-6F175D3DCCD1}">
              <a14:hiddenFill xmlns:a14="http://schemas.microsoft.com/office/drawing/2010/main">
                <a:solidFill>
                  <a:srgbClr val="FFFFFF"/>
                </a:solidFill>
              </a14:hiddenFill>
            </a:ext>
          </a:extLst>
        </p:spPr>
      </p:pic>
      <p:sp>
        <p:nvSpPr>
          <p:cNvPr id="8" name="Text Placeholder 7">
            <a:extLst>
              <a:ext uri="{FF2B5EF4-FFF2-40B4-BE49-F238E27FC236}">
                <a16:creationId xmlns:a16="http://schemas.microsoft.com/office/drawing/2014/main" id="{8BA72E9B-DF44-4BDC-8760-CA9BB2786248}"/>
              </a:ext>
            </a:extLst>
          </p:cNvPr>
          <p:cNvSpPr>
            <a:spLocks noGrp="1"/>
          </p:cNvSpPr>
          <p:nvPr>
            <p:ph type="body" sz="quarter" idx="10"/>
          </p:nvPr>
        </p:nvSpPr>
        <p:spPr/>
        <p:txBody>
          <a:bodyPr/>
          <a:lstStyle/>
          <a:p>
            <a:r>
              <a:rPr lang="en-US" dirty="0"/>
              <a:t>Bronze sculpture of a prophet tearing his clothes</a:t>
            </a:r>
          </a:p>
        </p:txBody>
      </p:sp>
      <p:sp>
        <p:nvSpPr>
          <p:cNvPr id="3" name="Text Placeholder 2"/>
          <p:cNvSpPr>
            <a:spLocks noGrp="1"/>
          </p:cNvSpPr>
          <p:nvPr>
            <p:ph type="body" sz="quarter" idx="12"/>
          </p:nvPr>
        </p:nvSpPr>
        <p:spPr/>
        <p:txBody>
          <a:bodyPr/>
          <a:lstStyle/>
          <a:p>
            <a:r>
              <a:rPr lang="en-US" dirty="0"/>
              <a:t>3:31</a:t>
            </a:r>
          </a:p>
        </p:txBody>
      </p:sp>
      <p:sp>
        <p:nvSpPr>
          <p:cNvPr id="4" name="Title 3"/>
          <p:cNvSpPr>
            <a:spLocks noGrp="1"/>
          </p:cNvSpPr>
          <p:nvPr>
            <p:ph type="title"/>
          </p:nvPr>
        </p:nvSpPr>
        <p:spPr/>
        <p:txBody>
          <a:bodyPr/>
          <a:lstStyle/>
          <a:p>
            <a:r>
              <a:rPr lang="en-US" dirty="0"/>
              <a:t>Then David said, “Rend your clothes and put on sackcloth and mourn over Abner”</a:t>
            </a:r>
          </a:p>
        </p:txBody>
      </p:sp>
    </p:spTree>
    <p:extLst>
      <p:ext uri="{BB962C8B-B14F-4D97-AF65-F5344CB8AC3E}">
        <p14:creationId xmlns:p14="http://schemas.microsoft.com/office/powerpoint/2010/main" val="2849124401"/>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1D15AE28-2F3C-4A2A-87C5-412B3E7DD608}"/>
              </a:ext>
            </a:extLst>
          </p:cNvPr>
          <p:cNvSpPr>
            <a:spLocks noGrp="1"/>
          </p:cNvSpPr>
          <p:nvPr>
            <p:ph type="body" sz="quarter" idx="10"/>
          </p:nvPr>
        </p:nvSpPr>
        <p:spPr/>
        <p:txBody>
          <a:bodyPr/>
          <a:lstStyle/>
          <a:p>
            <a:r>
              <a:rPr lang="en-US" dirty="0"/>
              <a:t>Sackcloth mummy shroud from Egypt, with eye openings</a:t>
            </a:r>
          </a:p>
        </p:txBody>
      </p:sp>
      <p:sp>
        <p:nvSpPr>
          <p:cNvPr id="3" name="Text Placeholder 2">
            <a:extLst>
              <a:ext uri="{FF2B5EF4-FFF2-40B4-BE49-F238E27FC236}">
                <a16:creationId xmlns:a16="http://schemas.microsoft.com/office/drawing/2014/main" id="{6FEECBB0-8745-43A8-887B-CAAA48D250DC}"/>
              </a:ext>
            </a:extLst>
          </p:cNvPr>
          <p:cNvSpPr>
            <a:spLocks noGrp="1"/>
          </p:cNvSpPr>
          <p:nvPr>
            <p:ph type="body" sz="quarter" idx="12"/>
          </p:nvPr>
        </p:nvSpPr>
        <p:spPr/>
        <p:txBody>
          <a:bodyPr/>
          <a:lstStyle/>
          <a:p>
            <a:r>
              <a:rPr lang="en-US" dirty="0"/>
              <a:t>3:31</a:t>
            </a:r>
          </a:p>
        </p:txBody>
      </p:sp>
      <p:sp>
        <p:nvSpPr>
          <p:cNvPr id="4" name="Title 3">
            <a:extLst>
              <a:ext uri="{FF2B5EF4-FFF2-40B4-BE49-F238E27FC236}">
                <a16:creationId xmlns:a16="http://schemas.microsoft.com/office/drawing/2014/main" id="{E23AC39D-86F5-42EC-A3E7-049A6C7CBA02}"/>
              </a:ext>
            </a:extLst>
          </p:cNvPr>
          <p:cNvSpPr>
            <a:spLocks noGrp="1"/>
          </p:cNvSpPr>
          <p:nvPr>
            <p:ph type="title"/>
          </p:nvPr>
        </p:nvSpPr>
        <p:spPr/>
        <p:txBody>
          <a:bodyPr/>
          <a:lstStyle/>
          <a:p>
            <a:r>
              <a:rPr lang="en-US" dirty="0"/>
              <a:t>Then David said, “Rend your clothes and put on sackcloth and mourn over Abner”</a:t>
            </a:r>
          </a:p>
        </p:txBody>
      </p:sp>
      <p:pic>
        <p:nvPicPr>
          <p:cNvPr id="6" name="Picture 5">
            <a:extLst>
              <a:ext uri="{FF2B5EF4-FFF2-40B4-BE49-F238E27FC236}">
                <a16:creationId xmlns:a16="http://schemas.microsoft.com/office/drawing/2014/main" id="{FFAAF102-E8E1-4199-ACAD-4FCF6BDD595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040308"/>
            <a:ext cx="9144000" cy="4777383"/>
          </a:xfrm>
          <a:prstGeom prst="rect">
            <a:avLst/>
          </a:prstGeom>
        </p:spPr>
      </p:pic>
    </p:spTree>
    <p:extLst>
      <p:ext uri="{BB962C8B-B14F-4D97-AF65-F5344CB8AC3E}">
        <p14:creationId xmlns:p14="http://schemas.microsoft.com/office/powerpoint/2010/main" val="1850961819"/>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statue of a person&#10;&#10;Description automatically generated">
            <a:extLst>
              <a:ext uri="{FF2B5EF4-FFF2-40B4-BE49-F238E27FC236}">
                <a16:creationId xmlns:a16="http://schemas.microsoft.com/office/drawing/2014/main" id="{645C0F3F-6BFA-4843-B1B9-11D82C8E0C2C}"/>
              </a:ext>
            </a:extLst>
          </p:cNvPr>
          <p:cNvPicPr>
            <a:picLocks noChangeAspect="1"/>
          </p:cNvPicPr>
          <p:nvPr/>
        </p:nvPicPr>
        <p:blipFill rotWithShape="1">
          <a:blip r:embed="rId3">
            <a:extLst>
              <a:ext uri="{28A0092B-C50C-407E-A947-70E740481C1C}">
                <a14:useLocalDpi xmlns:a14="http://schemas.microsoft.com/office/drawing/2010/main" val="0"/>
              </a:ext>
            </a:extLst>
          </a:blip>
          <a:srcRect b="9677"/>
          <a:stretch/>
        </p:blipFill>
        <p:spPr>
          <a:xfrm>
            <a:off x="-1" y="132351"/>
            <a:ext cx="9143999" cy="6725649"/>
          </a:xfrm>
          <a:prstGeom prst="rect">
            <a:avLst/>
          </a:prstGeom>
        </p:spPr>
      </p:pic>
      <p:sp>
        <p:nvSpPr>
          <p:cNvPr id="8" name="Text Placeholder 7">
            <a:extLst>
              <a:ext uri="{FF2B5EF4-FFF2-40B4-BE49-F238E27FC236}">
                <a16:creationId xmlns:a16="http://schemas.microsoft.com/office/drawing/2014/main" id="{8BA72E9B-DF44-4BDC-8760-CA9BB2786248}"/>
              </a:ext>
            </a:extLst>
          </p:cNvPr>
          <p:cNvSpPr>
            <a:spLocks noGrp="1"/>
          </p:cNvSpPr>
          <p:nvPr>
            <p:ph type="body" sz="quarter" idx="10"/>
          </p:nvPr>
        </p:nvSpPr>
        <p:spPr/>
        <p:txBody>
          <a:bodyPr/>
          <a:lstStyle/>
          <a:p>
            <a:r>
              <a:rPr lang="en-US" dirty="0"/>
              <a:t>Roman sarcophagus fragment with mourners grieving the deceased, mid-2nd century AD</a:t>
            </a:r>
          </a:p>
        </p:txBody>
      </p:sp>
      <p:sp>
        <p:nvSpPr>
          <p:cNvPr id="3" name="Text Placeholder 2"/>
          <p:cNvSpPr>
            <a:spLocks noGrp="1"/>
          </p:cNvSpPr>
          <p:nvPr>
            <p:ph type="body" sz="quarter" idx="12"/>
          </p:nvPr>
        </p:nvSpPr>
        <p:spPr/>
        <p:txBody>
          <a:bodyPr/>
          <a:lstStyle/>
          <a:p>
            <a:r>
              <a:rPr lang="en-US" dirty="0"/>
              <a:t>3:31</a:t>
            </a:r>
          </a:p>
        </p:txBody>
      </p:sp>
      <p:sp>
        <p:nvSpPr>
          <p:cNvPr id="4" name="Title 3"/>
          <p:cNvSpPr>
            <a:spLocks noGrp="1"/>
          </p:cNvSpPr>
          <p:nvPr>
            <p:ph type="title"/>
          </p:nvPr>
        </p:nvSpPr>
        <p:spPr/>
        <p:txBody>
          <a:bodyPr/>
          <a:lstStyle/>
          <a:p>
            <a:r>
              <a:rPr lang="en-US" dirty="0"/>
              <a:t>Then David said, “Rend your clothes and put on sackcloth and mourn over Abner”</a:t>
            </a:r>
          </a:p>
        </p:txBody>
      </p:sp>
    </p:spTree>
    <p:extLst>
      <p:ext uri="{BB962C8B-B14F-4D97-AF65-F5344CB8AC3E}">
        <p14:creationId xmlns:p14="http://schemas.microsoft.com/office/powerpoint/2010/main" val="3567338693"/>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Soapstone statuette of Prince Thutmose on funeral bier, 18th dynasty, adr070511239.jpg"/>
          <p:cNvPicPr>
            <a:picLocks noChangeAspect="1"/>
          </p:cNvPicPr>
          <p:nvPr/>
        </p:nvPicPr>
        <p:blipFill rotWithShape="1">
          <a:blip r:embed="rId3" cstate="print">
            <a:extLst>
              <a:ext uri="{BEBA8EAE-BF5A-486C-A8C5-ECC9F3942E4B}">
                <a14:imgProps xmlns:a14="http://schemas.microsoft.com/office/drawing/2010/main">
                  <a14:imgLayer r:embed="rId4">
                    <a14:imgEffect>
                      <a14:brightnessContrast bright="20000"/>
                    </a14:imgEffect>
                  </a14:imgLayer>
                </a14:imgProps>
              </a:ext>
              <a:ext uri="{28A0092B-C50C-407E-A947-70E740481C1C}">
                <a14:useLocalDpi xmlns:a14="http://schemas.microsoft.com/office/drawing/2010/main" val="0"/>
              </a:ext>
            </a:extLst>
          </a:blip>
          <a:srcRect t="1679" b="3272"/>
          <a:stretch/>
        </p:blipFill>
        <p:spPr>
          <a:xfrm>
            <a:off x="0" y="-1"/>
            <a:ext cx="9144000" cy="6692365"/>
          </a:xfrm>
          <a:prstGeom prst="rect">
            <a:avLst/>
          </a:prstGeom>
        </p:spPr>
      </p:pic>
      <p:sp>
        <p:nvSpPr>
          <p:cNvPr id="2" name="Text Placeholder 1"/>
          <p:cNvSpPr>
            <a:spLocks noGrp="1"/>
          </p:cNvSpPr>
          <p:nvPr>
            <p:ph type="body" sz="quarter" idx="10"/>
          </p:nvPr>
        </p:nvSpPr>
        <p:spPr/>
        <p:txBody>
          <a:bodyPr/>
          <a:lstStyle/>
          <a:p>
            <a:r>
              <a:rPr lang="en-US" dirty="0"/>
              <a:t>Statuette of Prince Thutmose on a funeral bier, 18th dynasty (16th–14th centuries BC)</a:t>
            </a:r>
          </a:p>
        </p:txBody>
      </p:sp>
      <p:sp>
        <p:nvSpPr>
          <p:cNvPr id="3" name="Text Placeholder 2"/>
          <p:cNvSpPr>
            <a:spLocks noGrp="1"/>
          </p:cNvSpPr>
          <p:nvPr>
            <p:ph type="body" sz="quarter" idx="12"/>
          </p:nvPr>
        </p:nvSpPr>
        <p:spPr/>
        <p:txBody>
          <a:bodyPr/>
          <a:lstStyle/>
          <a:p>
            <a:r>
              <a:rPr lang="en-US" dirty="0"/>
              <a:t>3:31</a:t>
            </a:r>
          </a:p>
        </p:txBody>
      </p:sp>
      <p:sp>
        <p:nvSpPr>
          <p:cNvPr id="4" name="Title 3"/>
          <p:cNvSpPr>
            <a:spLocks noGrp="1"/>
          </p:cNvSpPr>
          <p:nvPr>
            <p:ph type="title"/>
          </p:nvPr>
        </p:nvSpPr>
        <p:spPr/>
        <p:txBody>
          <a:bodyPr/>
          <a:lstStyle/>
          <a:p>
            <a:r>
              <a:rPr lang="en-US" dirty="0"/>
              <a:t>Then King David followed the bier</a:t>
            </a:r>
          </a:p>
        </p:txBody>
      </p:sp>
    </p:spTree>
    <p:extLst>
      <p:ext uri="{BB962C8B-B14F-4D97-AF65-F5344CB8AC3E}">
        <p14:creationId xmlns:p14="http://schemas.microsoft.com/office/powerpoint/2010/main" val="193698827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Kris\Documents\Bolen\PCB size\Signs\Biblical People\David\Ahinoam street sign in Jerusalem, lbd070819376.jpg"/>
          <p:cNvPicPr>
            <a:picLocks noChangeAspect="1" noChangeArrowheads="1"/>
          </p:cNvPicPr>
          <p:nvPr/>
        </p:nvPicPr>
        <p:blipFill rotWithShape="1">
          <a:blip r:embed="rId3">
            <a:extLst>
              <a:ext uri="{28A0092B-C50C-407E-A947-70E740481C1C}">
                <a14:useLocalDpi xmlns:a14="http://schemas.microsoft.com/office/drawing/2010/main" val="0"/>
              </a:ext>
            </a:extLst>
          </a:blip>
          <a:srcRect l="832"/>
          <a:stretch/>
        </p:blipFill>
        <p:spPr bwMode="auto">
          <a:xfrm>
            <a:off x="0" y="369333"/>
            <a:ext cx="9144000" cy="615034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a:t>
            </a:r>
            <a:r>
              <a:rPr lang="en-US" dirty="0" err="1"/>
              <a:t>Ahinoam</a:t>
            </a:r>
            <a:r>
              <a:rPr lang="en-US" dirty="0"/>
              <a:t> Street” sign in Jerusalem</a:t>
            </a:r>
          </a:p>
        </p:txBody>
      </p:sp>
      <p:sp>
        <p:nvSpPr>
          <p:cNvPr id="3" name="Text Placeholder 2"/>
          <p:cNvSpPr>
            <a:spLocks noGrp="1"/>
          </p:cNvSpPr>
          <p:nvPr>
            <p:ph type="body" sz="quarter" idx="12"/>
          </p:nvPr>
        </p:nvSpPr>
        <p:spPr/>
        <p:txBody>
          <a:bodyPr/>
          <a:lstStyle/>
          <a:p>
            <a:r>
              <a:rPr lang="en-US" dirty="0"/>
              <a:t>3:2</a:t>
            </a:r>
          </a:p>
        </p:txBody>
      </p:sp>
      <p:sp>
        <p:nvSpPr>
          <p:cNvPr id="4" name="Title 3"/>
          <p:cNvSpPr>
            <a:spLocks noGrp="1"/>
          </p:cNvSpPr>
          <p:nvPr>
            <p:ph type="title"/>
          </p:nvPr>
        </p:nvSpPr>
        <p:spPr/>
        <p:txBody>
          <a:bodyPr/>
          <a:lstStyle/>
          <a:p>
            <a:r>
              <a:rPr lang="en-US" dirty="0"/>
              <a:t> First was Amnon, by Ahinoam of Jezreel</a:t>
            </a:r>
          </a:p>
        </p:txBody>
      </p:sp>
    </p:spTree>
    <p:extLst>
      <p:ext uri="{BB962C8B-B14F-4D97-AF65-F5344CB8AC3E}">
        <p14:creationId xmlns:p14="http://schemas.microsoft.com/office/powerpoint/2010/main" val="3260126370"/>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Kris\Documents\Bolen\04 0Adds 2012\07 Egypt\Egyptian Museum in Cairo\Valley of the Kings, Tutankhamun funerary bed with hippopotamus-leopard legs, adr1603111785.jpg"/>
          <p:cNvPicPr>
            <a:picLocks noChangeAspect="1" noChangeArrowheads="1"/>
          </p:cNvPicPr>
          <p:nvPr/>
        </p:nvPicPr>
        <p:blipFill rotWithShape="1">
          <a:blip r:embed="rId3">
            <a:extLst>
              <a:ext uri="{28A0092B-C50C-407E-A947-70E740481C1C}">
                <a14:useLocalDpi xmlns:a14="http://schemas.microsoft.com/office/drawing/2010/main" val="0"/>
              </a:ext>
            </a:extLst>
          </a:blip>
          <a:srcRect t="262" b="5990"/>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Gilded bier of Tutankhamun, from the Valley of the Kings, 14th century BC</a:t>
            </a:r>
          </a:p>
        </p:txBody>
      </p:sp>
      <p:sp>
        <p:nvSpPr>
          <p:cNvPr id="3" name="Text Placeholder 2"/>
          <p:cNvSpPr>
            <a:spLocks noGrp="1"/>
          </p:cNvSpPr>
          <p:nvPr>
            <p:ph type="body" sz="quarter" idx="12"/>
          </p:nvPr>
        </p:nvSpPr>
        <p:spPr/>
        <p:txBody>
          <a:bodyPr/>
          <a:lstStyle/>
          <a:p>
            <a:r>
              <a:rPr lang="en-US" dirty="0"/>
              <a:t>3:31</a:t>
            </a:r>
          </a:p>
        </p:txBody>
      </p:sp>
      <p:sp>
        <p:nvSpPr>
          <p:cNvPr id="4" name="Title 3"/>
          <p:cNvSpPr>
            <a:spLocks noGrp="1"/>
          </p:cNvSpPr>
          <p:nvPr>
            <p:ph type="title"/>
          </p:nvPr>
        </p:nvSpPr>
        <p:spPr/>
        <p:txBody>
          <a:bodyPr/>
          <a:lstStyle/>
          <a:p>
            <a:r>
              <a:rPr lang="en-US" dirty="0"/>
              <a:t>Then King David followed the bier</a:t>
            </a:r>
          </a:p>
        </p:txBody>
      </p:sp>
    </p:spTree>
    <p:extLst>
      <p:ext uri="{BB962C8B-B14F-4D97-AF65-F5344CB8AC3E}">
        <p14:creationId xmlns:p14="http://schemas.microsoft.com/office/powerpoint/2010/main" val="1334324866"/>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Hebron from north with snow, tb122906179.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65760"/>
            <a:ext cx="9144000" cy="6126480"/>
          </a:xfrm>
          <a:prstGeom prst="rect">
            <a:avLst/>
          </a:prstGeom>
        </p:spPr>
      </p:pic>
      <p:sp>
        <p:nvSpPr>
          <p:cNvPr id="2" name="Text Placeholder 1"/>
          <p:cNvSpPr>
            <a:spLocks noGrp="1"/>
          </p:cNvSpPr>
          <p:nvPr>
            <p:ph type="body" sz="quarter" idx="10"/>
          </p:nvPr>
        </p:nvSpPr>
        <p:spPr/>
        <p:txBody>
          <a:bodyPr/>
          <a:lstStyle/>
          <a:p>
            <a:r>
              <a:rPr lang="en-US" dirty="0"/>
              <a:t>Hebron with snow (from the north)</a:t>
            </a:r>
          </a:p>
        </p:txBody>
      </p:sp>
      <p:sp>
        <p:nvSpPr>
          <p:cNvPr id="3" name="Text Placeholder 2"/>
          <p:cNvSpPr>
            <a:spLocks noGrp="1"/>
          </p:cNvSpPr>
          <p:nvPr>
            <p:ph type="body" sz="quarter" idx="12"/>
          </p:nvPr>
        </p:nvSpPr>
        <p:spPr/>
        <p:txBody>
          <a:bodyPr/>
          <a:lstStyle/>
          <a:p>
            <a:r>
              <a:rPr lang="en-US" dirty="0"/>
              <a:t>3:32</a:t>
            </a:r>
          </a:p>
        </p:txBody>
      </p:sp>
      <p:sp>
        <p:nvSpPr>
          <p:cNvPr id="4" name="Title 3"/>
          <p:cNvSpPr>
            <a:spLocks noGrp="1"/>
          </p:cNvSpPr>
          <p:nvPr>
            <p:ph type="title"/>
          </p:nvPr>
        </p:nvSpPr>
        <p:spPr/>
        <p:txBody>
          <a:bodyPr/>
          <a:lstStyle/>
          <a:p>
            <a:r>
              <a:rPr lang="en-US" dirty="0"/>
              <a:t>And they buried Abner in Hebron</a:t>
            </a:r>
          </a:p>
        </p:txBody>
      </p:sp>
    </p:spTree>
    <p:extLst>
      <p:ext uri="{BB962C8B-B14F-4D97-AF65-F5344CB8AC3E}">
        <p14:creationId xmlns:p14="http://schemas.microsoft.com/office/powerpoint/2010/main" val="955176854"/>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Entrance to the traditional tomb of Abner in Hebron</a:t>
            </a:r>
          </a:p>
        </p:txBody>
      </p:sp>
      <p:sp>
        <p:nvSpPr>
          <p:cNvPr id="3" name="Text Placeholder 2"/>
          <p:cNvSpPr>
            <a:spLocks noGrp="1"/>
          </p:cNvSpPr>
          <p:nvPr>
            <p:ph type="body" sz="quarter" idx="12"/>
          </p:nvPr>
        </p:nvSpPr>
        <p:spPr/>
        <p:txBody>
          <a:bodyPr/>
          <a:lstStyle/>
          <a:p>
            <a:r>
              <a:rPr lang="en-US" dirty="0"/>
              <a:t>3:32</a:t>
            </a:r>
          </a:p>
        </p:txBody>
      </p:sp>
      <p:sp>
        <p:nvSpPr>
          <p:cNvPr id="4" name="Title 3"/>
          <p:cNvSpPr>
            <a:spLocks noGrp="1"/>
          </p:cNvSpPr>
          <p:nvPr>
            <p:ph type="title"/>
          </p:nvPr>
        </p:nvSpPr>
        <p:spPr/>
        <p:txBody>
          <a:bodyPr/>
          <a:lstStyle/>
          <a:p>
            <a:r>
              <a:rPr lang="en-US" dirty="0"/>
              <a:t>And they buried Abner in Hebron</a:t>
            </a:r>
          </a:p>
        </p:txBody>
      </p:sp>
      <p:pic>
        <p:nvPicPr>
          <p:cNvPr id="7" name="Picture 6">
            <a:extLst>
              <a:ext uri="{FF2B5EF4-FFF2-40B4-BE49-F238E27FC236}">
                <a16:creationId xmlns:a16="http://schemas.microsoft.com/office/drawing/2014/main" id="{F18F5257-6B30-42A0-A031-81030E03E57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02336"/>
            <a:ext cx="9144000" cy="6053328"/>
          </a:xfrm>
          <a:prstGeom prst="rect">
            <a:avLst/>
          </a:prstGeom>
        </p:spPr>
      </p:pic>
    </p:spTree>
    <p:extLst>
      <p:ext uri="{BB962C8B-B14F-4D97-AF65-F5344CB8AC3E}">
        <p14:creationId xmlns:p14="http://schemas.microsoft.com/office/powerpoint/2010/main" val="78548036"/>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Traditional tomb of Abner in Hebron</a:t>
            </a:r>
          </a:p>
        </p:txBody>
      </p:sp>
      <p:sp>
        <p:nvSpPr>
          <p:cNvPr id="3" name="Text Placeholder 2"/>
          <p:cNvSpPr>
            <a:spLocks noGrp="1"/>
          </p:cNvSpPr>
          <p:nvPr>
            <p:ph type="body" sz="quarter" idx="12"/>
          </p:nvPr>
        </p:nvSpPr>
        <p:spPr/>
        <p:txBody>
          <a:bodyPr/>
          <a:lstStyle/>
          <a:p>
            <a:r>
              <a:rPr lang="en-US" dirty="0"/>
              <a:t>3:32</a:t>
            </a:r>
          </a:p>
        </p:txBody>
      </p:sp>
      <p:sp>
        <p:nvSpPr>
          <p:cNvPr id="4" name="Title 3"/>
          <p:cNvSpPr>
            <a:spLocks noGrp="1"/>
          </p:cNvSpPr>
          <p:nvPr>
            <p:ph type="title"/>
          </p:nvPr>
        </p:nvSpPr>
        <p:spPr/>
        <p:txBody>
          <a:bodyPr/>
          <a:lstStyle/>
          <a:p>
            <a:r>
              <a:rPr lang="en-US" dirty="0"/>
              <a:t>And they buried Abner in Hebron</a:t>
            </a:r>
          </a:p>
        </p:txBody>
      </p:sp>
      <p:pic>
        <p:nvPicPr>
          <p:cNvPr id="6" name="Picture 5">
            <a:extLst>
              <a:ext uri="{FF2B5EF4-FFF2-40B4-BE49-F238E27FC236}">
                <a16:creationId xmlns:a16="http://schemas.microsoft.com/office/drawing/2014/main" id="{FC4D8CEB-F7F2-4EC4-BDB6-B39CEABDCB4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02336"/>
            <a:ext cx="9144000" cy="6053328"/>
          </a:xfrm>
          <a:prstGeom prst="rect">
            <a:avLst/>
          </a:prstGeom>
        </p:spPr>
      </p:pic>
    </p:spTree>
    <p:extLst>
      <p:ext uri="{BB962C8B-B14F-4D97-AF65-F5344CB8AC3E}">
        <p14:creationId xmlns:p14="http://schemas.microsoft.com/office/powerpoint/2010/main" val="139996600"/>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63014"/>
            <a:ext cx="9144000" cy="65292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 Placeholder 1"/>
          <p:cNvSpPr>
            <a:spLocks noGrp="1"/>
          </p:cNvSpPr>
          <p:nvPr>
            <p:ph type="body" sz="quarter" idx="10"/>
          </p:nvPr>
        </p:nvSpPr>
        <p:spPr/>
        <p:txBody>
          <a:bodyPr/>
          <a:lstStyle/>
          <a:p>
            <a:r>
              <a:rPr lang="en-US" dirty="0"/>
              <a:t>Relief of mourning women beating their breasts, from Egypt, circa 350 BC</a:t>
            </a:r>
          </a:p>
        </p:txBody>
      </p:sp>
      <p:sp>
        <p:nvSpPr>
          <p:cNvPr id="3" name="Text Placeholder 2"/>
          <p:cNvSpPr>
            <a:spLocks noGrp="1"/>
          </p:cNvSpPr>
          <p:nvPr>
            <p:ph type="body" sz="quarter" idx="12"/>
          </p:nvPr>
        </p:nvSpPr>
        <p:spPr/>
        <p:txBody>
          <a:bodyPr/>
          <a:lstStyle/>
          <a:p>
            <a:r>
              <a:rPr lang="en-US" dirty="0"/>
              <a:t>3:32</a:t>
            </a:r>
          </a:p>
        </p:txBody>
      </p:sp>
      <p:sp>
        <p:nvSpPr>
          <p:cNvPr id="4" name="Title 3"/>
          <p:cNvSpPr>
            <a:spLocks noGrp="1"/>
          </p:cNvSpPr>
          <p:nvPr>
            <p:ph type="title"/>
          </p:nvPr>
        </p:nvSpPr>
        <p:spPr/>
        <p:txBody>
          <a:bodyPr/>
          <a:lstStyle/>
          <a:p>
            <a:r>
              <a:rPr lang="en-US" dirty="0"/>
              <a:t>Then the king lifted up his voice in lament at Abner’s grave, and all the people wept</a:t>
            </a:r>
          </a:p>
        </p:txBody>
      </p:sp>
    </p:spTree>
    <p:extLst>
      <p:ext uri="{BB962C8B-B14F-4D97-AF65-F5344CB8AC3E}">
        <p14:creationId xmlns:p14="http://schemas.microsoft.com/office/powerpoint/2010/main" val="4011810029"/>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C:\Users\Kris\Documents\Bolen\04 0Adds 2012\07 Egypt\Saqqara-pcb\Saqqara, vizier Kagemni mastaba trapping birds in net, 6th dynasty, adr1603101223.jpg"/>
          <p:cNvPicPr>
            <a:picLocks noChangeAspect="1" noChangeArrowheads="1"/>
          </p:cNvPicPr>
          <p:nvPr/>
        </p:nvPicPr>
        <p:blipFill rotWithShape="1">
          <a:blip r:embed="rId3">
            <a:extLst>
              <a:ext uri="{28A0092B-C50C-407E-A947-70E740481C1C}">
                <a14:useLocalDpi xmlns:a14="http://schemas.microsoft.com/office/drawing/2010/main" val="0"/>
              </a:ext>
            </a:extLst>
          </a:blip>
          <a:srcRect b="7589"/>
          <a:stretch/>
        </p:blipFill>
        <p:spPr bwMode="auto">
          <a:xfrm>
            <a:off x="0" y="342900"/>
            <a:ext cx="9144000" cy="651510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Depiction of the vizier </a:t>
            </a:r>
            <a:r>
              <a:rPr lang="en-US" dirty="0" err="1"/>
              <a:t>Kagemni</a:t>
            </a:r>
            <a:r>
              <a:rPr lang="en-US" dirty="0"/>
              <a:t> trapping birds in a net, from Saqqara, circa 2200 BC</a:t>
            </a:r>
          </a:p>
        </p:txBody>
      </p:sp>
      <p:sp>
        <p:nvSpPr>
          <p:cNvPr id="3" name="Text Placeholder 2"/>
          <p:cNvSpPr>
            <a:spLocks noGrp="1"/>
          </p:cNvSpPr>
          <p:nvPr>
            <p:ph type="body" sz="quarter" idx="12"/>
          </p:nvPr>
        </p:nvSpPr>
        <p:spPr/>
        <p:txBody>
          <a:bodyPr/>
          <a:lstStyle/>
          <a:p>
            <a:r>
              <a:rPr lang="en-US" dirty="0"/>
              <a:t>3:33</a:t>
            </a:r>
          </a:p>
        </p:txBody>
      </p:sp>
      <p:sp>
        <p:nvSpPr>
          <p:cNvPr id="4" name="Title 3"/>
          <p:cNvSpPr>
            <a:spLocks noGrp="1"/>
          </p:cNvSpPr>
          <p:nvPr>
            <p:ph type="title"/>
          </p:nvPr>
        </p:nvSpPr>
        <p:spPr/>
        <p:txBody>
          <a:bodyPr/>
          <a:lstStyle/>
          <a:p>
            <a:r>
              <a:rPr lang="en-US" dirty="0"/>
              <a:t>The king chanted a lament and said, “Should Abner die as a fool dies?”</a:t>
            </a:r>
          </a:p>
        </p:txBody>
      </p:sp>
    </p:spTree>
    <p:extLst>
      <p:ext uri="{BB962C8B-B14F-4D97-AF65-F5344CB8AC3E}">
        <p14:creationId xmlns:p14="http://schemas.microsoft.com/office/powerpoint/2010/main" val="1536293052"/>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C:\Users\Kris\Documents\Bolen\04 0Adds 2012\19 Museum\US Museums\U of Pennsylvania Museum\Egypt\Memphis, Palace of Merneptah, gateway with bound captives, 19th dynasty, adr1605277685.jpg"/>
          <p:cNvPicPr>
            <a:picLocks noChangeAspect="1" noChangeArrowheads="1"/>
          </p:cNvPicPr>
          <p:nvPr/>
        </p:nvPicPr>
        <p:blipFill rotWithShape="1">
          <a:blip r:embed="rId3">
            <a:extLst>
              <a:ext uri="{28A0092B-C50C-407E-A947-70E740481C1C}">
                <a14:useLocalDpi xmlns:a14="http://schemas.microsoft.com/office/drawing/2010/main" val="0"/>
              </a:ext>
            </a:extLst>
          </a:blip>
          <a:srcRect b="5446"/>
          <a:stretch/>
        </p:blipFill>
        <p:spPr bwMode="auto">
          <a:xfrm>
            <a:off x="0" y="136525"/>
            <a:ext cx="9144000" cy="6588125"/>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Bound captives depicted on a gateway, Palace of Merneptah, Memphis, circa 1200 BC </a:t>
            </a:r>
          </a:p>
        </p:txBody>
      </p:sp>
      <p:sp>
        <p:nvSpPr>
          <p:cNvPr id="3" name="Text Placeholder 2"/>
          <p:cNvSpPr>
            <a:spLocks noGrp="1"/>
          </p:cNvSpPr>
          <p:nvPr>
            <p:ph type="body" sz="quarter" idx="12"/>
          </p:nvPr>
        </p:nvSpPr>
        <p:spPr/>
        <p:txBody>
          <a:bodyPr/>
          <a:lstStyle/>
          <a:p>
            <a:r>
              <a:rPr lang="en-US" dirty="0"/>
              <a:t>3:34</a:t>
            </a:r>
          </a:p>
        </p:txBody>
      </p:sp>
      <p:sp>
        <p:nvSpPr>
          <p:cNvPr id="4" name="Title 3"/>
          <p:cNvSpPr>
            <a:spLocks noGrp="1"/>
          </p:cNvSpPr>
          <p:nvPr>
            <p:ph type="title"/>
          </p:nvPr>
        </p:nvSpPr>
        <p:spPr/>
        <p:txBody>
          <a:bodyPr/>
          <a:lstStyle/>
          <a:p>
            <a:r>
              <a:rPr lang="en-US" dirty="0"/>
              <a:t>Your hands were not bound, nor your feet put into fetters</a:t>
            </a:r>
          </a:p>
        </p:txBody>
      </p:sp>
    </p:spTree>
    <p:extLst>
      <p:ext uri="{BB962C8B-B14F-4D97-AF65-F5344CB8AC3E}">
        <p14:creationId xmlns:p14="http://schemas.microsoft.com/office/powerpoint/2010/main" val="1689886013"/>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3B5A78F0-6D5D-49E8-A8C0-F96F46357E7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69748"/>
            <a:ext cx="9144000" cy="6318504"/>
          </a:xfrm>
          <a:prstGeom prst="rect">
            <a:avLst/>
          </a:prstGeom>
        </p:spPr>
      </p:pic>
      <p:sp>
        <p:nvSpPr>
          <p:cNvPr id="2" name="Text Placeholder 1"/>
          <p:cNvSpPr>
            <a:spLocks noGrp="1"/>
          </p:cNvSpPr>
          <p:nvPr>
            <p:ph type="body" sz="quarter" idx="10"/>
          </p:nvPr>
        </p:nvSpPr>
        <p:spPr/>
        <p:txBody>
          <a:bodyPr/>
          <a:lstStyle/>
          <a:p>
            <a:r>
              <a:rPr lang="en-US" dirty="0"/>
              <a:t>Relief with shackled prisoners, reign of Sargon, circa 720 BC (sketch)</a:t>
            </a:r>
          </a:p>
        </p:txBody>
      </p:sp>
      <p:sp>
        <p:nvSpPr>
          <p:cNvPr id="3" name="Text Placeholder 2"/>
          <p:cNvSpPr>
            <a:spLocks noGrp="1"/>
          </p:cNvSpPr>
          <p:nvPr>
            <p:ph type="body" sz="quarter" idx="12"/>
          </p:nvPr>
        </p:nvSpPr>
        <p:spPr/>
        <p:txBody>
          <a:bodyPr/>
          <a:lstStyle/>
          <a:p>
            <a:r>
              <a:rPr lang="en-US" dirty="0"/>
              <a:t>3:34</a:t>
            </a:r>
          </a:p>
        </p:txBody>
      </p:sp>
      <p:sp>
        <p:nvSpPr>
          <p:cNvPr id="4" name="Title 3"/>
          <p:cNvSpPr>
            <a:spLocks noGrp="1"/>
          </p:cNvSpPr>
          <p:nvPr>
            <p:ph type="title"/>
          </p:nvPr>
        </p:nvSpPr>
        <p:spPr/>
        <p:txBody>
          <a:bodyPr/>
          <a:lstStyle/>
          <a:p>
            <a:r>
              <a:rPr lang="en-US" dirty="0"/>
              <a:t>Your hands were not bound, nor your feet put into fetters</a:t>
            </a:r>
          </a:p>
        </p:txBody>
      </p:sp>
    </p:spTree>
    <p:extLst>
      <p:ext uri="{BB962C8B-B14F-4D97-AF65-F5344CB8AC3E}">
        <p14:creationId xmlns:p14="http://schemas.microsoft.com/office/powerpoint/2010/main" val="768658122"/>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Kris\Documents\Bolen\PCB size\Getty Villa\Assyrian reliefs\Relief of attack on enemy town, Assyrian, from central palace at Nimrud, 730-727 BC, tb100919408.jpg"/>
          <p:cNvPicPr>
            <a:picLocks noChangeAspect="1" noChangeArrowheads="1"/>
          </p:cNvPicPr>
          <p:nvPr/>
        </p:nvPicPr>
        <p:blipFill rotWithShape="1">
          <a:blip r:embed="rId3">
            <a:extLst>
              <a:ext uri="{28A0092B-C50C-407E-A947-70E740481C1C}">
                <a14:useLocalDpi xmlns:a14="http://schemas.microsoft.com/office/drawing/2010/main" val="0"/>
              </a:ext>
            </a:extLst>
          </a:blip>
          <a:srcRect r="1581"/>
          <a:stretch/>
        </p:blipFill>
        <p:spPr bwMode="auto">
          <a:xfrm>
            <a:off x="-1" y="369332"/>
            <a:ext cx="9144001" cy="615034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Assyrian soldier dispatching his enemies, from the central palace at Nimrud, 8th century BC</a:t>
            </a:r>
          </a:p>
        </p:txBody>
      </p:sp>
      <p:sp>
        <p:nvSpPr>
          <p:cNvPr id="3" name="Text Placeholder 2"/>
          <p:cNvSpPr>
            <a:spLocks noGrp="1"/>
          </p:cNvSpPr>
          <p:nvPr>
            <p:ph type="body" sz="quarter" idx="12"/>
          </p:nvPr>
        </p:nvSpPr>
        <p:spPr/>
        <p:txBody>
          <a:bodyPr/>
          <a:lstStyle/>
          <a:p>
            <a:r>
              <a:rPr lang="en-US" dirty="0"/>
              <a:t>3:34</a:t>
            </a:r>
          </a:p>
        </p:txBody>
      </p:sp>
      <p:sp>
        <p:nvSpPr>
          <p:cNvPr id="4" name="Title 3"/>
          <p:cNvSpPr>
            <a:spLocks noGrp="1"/>
          </p:cNvSpPr>
          <p:nvPr>
            <p:ph type="title"/>
          </p:nvPr>
        </p:nvSpPr>
        <p:spPr/>
        <p:txBody>
          <a:bodyPr/>
          <a:lstStyle/>
          <a:p>
            <a:r>
              <a:rPr lang="en-US" dirty="0"/>
              <a:t>As one falls before the sons of wickedness, so you have fallen!</a:t>
            </a:r>
          </a:p>
        </p:txBody>
      </p:sp>
    </p:spTree>
    <p:extLst>
      <p:ext uri="{BB962C8B-B14F-4D97-AF65-F5344CB8AC3E}">
        <p14:creationId xmlns:p14="http://schemas.microsoft.com/office/powerpoint/2010/main" val="2412903870"/>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Bread vendor, mat01247.jpg"/>
          <p:cNvPicPr>
            <a:picLocks noChangeAspect="1"/>
          </p:cNvPicPr>
          <p:nvPr/>
        </p:nvPicPr>
        <p:blipFill rotWithShape="1">
          <a:blip r:embed="rId3">
            <a:extLst>
              <a:ext uri="{28A0092B-C50C-407E-A947-70E740481C1C}">
                <a14:useLocalDpi xmlns:a14="http://schemas.microsoft.com/office/drawing/2010/main" val="0"/>
              </a:ext>
            </a:extLst>
          </a:blip>
          <a:srcRect t="25677" b="10782"/>
          <a:stretch/>
        </p:blipFill>
        <p:spPr>
          <a:xfrm>
            <a:off x="0" y="0"/>
            <a:ext cx="9144000" cy="6724650"/>
          </a:xfrm>
          <a:prstGeom prst="rect">
            <a:avLst/>
          </a:prstGeom>
        </p:spPr>
      </p:pic>
      <p:sp>
        <p:nvSpPr>
          <p:cNvPr id="2" name="Text Placeholder 1"/>
          <p:cNvSpPr>
            <a:spLocks noGrp="1"/>
          </p:cNvSpPr>
          <p:nvPr>
            <p:ph type="body" sz="quarter" idx="10"/>
          </p:nvPr>
        </p:nvSpPr>
        <p:spPr/>
        <p:txBody>
          <a:bodyPr/>
          <a:lstStyle/>
          <a:p>
            <a:r>
              <a:rPr lang="en-US" dirty="0"/>
              <a:t>Bread vendor</a:t>
            </a:r>
          </a:p>
        </p:txBody>
      </p:sp>
      <p:sp>
        <p:nvSpPr>
          <p:cNvPr id="3" name="Text Placeholder 2"/>
          <p:cNvSpPr>
            <a:spLocks noGrp="1"/>
          </p:cNvSpPr>
          <p:nvPr>
            <p:ph type="body" sz="quarter" idx="12"/>
          </p:nvPr>
        </p:nvSpPr>
        <p:spPr/>
        <p:txBody>
          <a:bodyPr/>
          <a:lstStyle/>
          <a:p>
            <a:r>
              <a:rPr lang="en-US" dirty="0"/>
              <a:t>3:35</a:t>
            </a:r>
          </a:p>
        </p:txBody>
      </p:sp>
      <p:sp>
        <p:nvSpPr>
          <p:cNvPr id="4" name="Title 3"/>
          <p:cNvSpPr>
            <a:spLocks noGrp="1"/>
          </p:cNvSpPr>
          <p:nvPr>
            <p:ph type="title"/>
          </p:nvPr>
        </p:nvSpPr>
        <p:spPr/>
        <p:txBody>
          <a:bodyPr/>
          <a:lstStyle/>
          <a:p>
            <a:r>
              <a:rPr lang="en-US" dirty="0"/>
              <a:t>God do so to me, and more also, if I taste bread or anything else before the sun goes down</a:t>
            </a:r>
          </a:p>
        </p:txBody>
      </p:sp>
    </p:spTree>
    <p:extLst>
      <p:ext uri="{BB962C8B-B14F-4D97-AF65-F5344CB8AC3E}">
        <p14:creationId xmlns:p14="http://schemas.microsoft.com/office/powerpoint/2010/main" val="237289916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Kris\Documents\Bolen\04 0Adds 2012\19 Museum\Istanbul Archaeological Museum\Persian, Greek, and Roman\Gravestone with birth scene, marble, from Yeldegirmeni, 6th c BC, tb122916541.jpg"/>
          <p:cNvPicPr>
            <a:picLocks noChangeAspect="1" noChangeArrowheads="1"/>
          </p:cNvPicPr>
          <p:nvPr/>
        </p:nvPicPr>
        <p:blipFill rotWithShape="1">
          <a:blip r:embed="rId3">
            <a:extLst>
              <a:ext uri="{28A0092B-C50C-407E-A947-70E740481C1C}">
                <a14:useLocalDpi xmlns:a14="http://schemas.microsoft.com/office/drawing/2010/main" val="0"/>
              </a:ext>
            </a:extLst>
          </a:blip>
          <a:srcRect l="2279" r="2246"/>
          <a:stretch/>
        </p:blipFill>
        <p:spPr bwMode="auto">
          <a:xfrm>
            <a:off x="0" y="296863"/>
            <a:ext cx="9144000" cy="6561137"/>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Gravestone with a birth scene, from </a:t>
            </a:r>
            <a:r>
              <a:rPr lang="en-US" dirty="0" err="1"/>
              <a:t>Yeldegirmeni</a:t>
            </a:r>
            <a:r>
              <a:rPr lang="en-US" dirty="0"/>
              <a:t>, 6th century BC</a:t>
            </a:r>
          </a:p>
        </p:txBody>
      </p:sp>
      <p:sp>
        <p:nvSpPr>
          <p:cNvPr id="3" name="Text Placeholder 2"/>
          <p:cNvSpPr>
            <a:spLocks noGrp="1"/>
          </p:cNvSpPr>
          <p:nvPr>
            <p:ph type="body" sz="quarter" idx="12"/>
          </p:nvPr>
        </p:nvSpPr>
        <p:spPr/>
        <p:txBody>
          <a:bodyPr/>
          <a:lstStyle/>
          <a:p>
            <a:r>
              <a:rPr lang="en-US" dirty="0"/>
              <a:t>3:3</a:t>
            </a:r>
          </a:p>
        </p:txBody>
      </p:sp>
      <p:sp>
        <p:nvSpPr>
          <p:cNvPr id="4" name="Title 3"/>
          <p:cNvSpPr>
            <a:spLocks noGrp="1"/>
          </p:cNvSpPr>
          <p:nvPr>
            <p:ph type="title"/>
          </p:nvPr>
        </p:nvSpPr>
        <p:spPr/>
        <p:txBody>
          <a:bodyPr/>
          <a:lstStyle/>
          <a:p>
            <a:r>
              <a:rPr lang="en-US" dirty="0"/>
              <a:t>Second was </a:t>
            </a:r>
            <a:r>
              <a:rPr lang="en-US" dirty="0" err="1"/>
              <a:t>Chileab</a:t>
            </a:r>
            <a:r>
              <a:rPr lang="en-US" dirty="0"/>
              <a:t>, by Abigail the wife of Nabal from Carmel</a:t>
            </a:r>
          </a:p>
        </p:txBody>
      </p:sp>
    </p:spTree>
    <p:extLst>
      <p:ext uri="{BB962C8B-B14F-4D97-AF65-F5344CB8AC3E}">
        <p14:creationId xmlns:p14="http://schemas.microsoft.com/office/powerpoint/2010/main" val="1896255772"/>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Sunset near Beersheba, tb010503621.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Sunset near Beersheba</a:t>
            </a:r>
          </a:p>
        </p:txBody>
      </p:sp>
      <p:sp>
        <p:nvSpPr>
          <p:cNvPr id="3" name="Text Placeholder 2"/>
          <p:cNvSpPr>
            <a:spLocks noGrp="1"/>
          </p:cNvSpPr>
          <p:nvPr>
            <p:ph type="body" sz="quarter" idx="12"/>
          </p:nvPr>
        </p:nvSpPr>
        <p:spPr/>
        <p:txBody>
          <a:bodyPr/>
          <a:lstStyle/>
          <a:p>
            <a:r>
              <a:rPr lang="en-US" dirty="0"/>
              <a:t>3:35</a:t>
            </a:r>
          </a:p>
        </p:txBody>
      </p:sp>
      <p:sp>
        <p:nvSpPr>
          <p:cNvPr id="4" name="Title 3"/>
          <p:cNvSpPr>
            <a:spLocks noGrp="1"/>
          </p:cNvSpPr>
          <p:nvPr>
            <p:ph type="title"/>
          </p:nvPr>
        </p:nvSpPr>
        <p:spPr/>
        <p:txBody>
          <a:bodyPr/>
          <a:lstStyle/>
          <a:p>
            <a:r>
              <a:rPr lang="en-US" dirty="0"/>
              <a:t>God do so to me, and more also, if I taste bread or anything else before the sun goes down</a:t>
            </a:r>
          </a:p>
        </p:txBody>
      </p:sp>
    </p:spTree>
    <p:extLst>
      <p:ext uri="{BB962C8B-B14F-4D97-AF65-F5344CB8AC3E}">
        <p14:creationId xmlns:p14="http://schemas.microsoft.com/office/powerpoint/2010/main" val="3793199438"/>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3" descr="C:\Users\Kris\Documents\Bolen\04 0Adds 2012\Israel2016\19 Museums\Israel Museum-pcb\Synagogue mosaic depicting David as Orpheus, from Gaza, AD 508, tb061616894.jpg"/>
          <p:cNvPicPr>
            <a:picLocks noChangeAspect="1" noChangeArrowheads="1"/>
          </p:cNvPicPr>
          <p:nvPr/>
        </p:nvPicPr>
        <p:blipFill rotWithShape="1">
          <a:blip r:embed="rId3">
            <a:extLst>
              <a:ext uri="{28A0092B-C50C-407E-A947-70E740481C1C}">
                <a14:useLocalDpi xmlns:a14="http://schemas.microsoft.com/office/drawing/2010/main" val="0"/>
              </a:ext>
            </a:extLst>
          </a:blip>
          <a:srcRect t="15093" b="9906"/>
          <a:stretch/>
        </p:blipFill>
        <p:spPr bwMode="auto">
          <a:xfrm>
            <a:off x="1307243" y="0"/>
            <a:ext cx="6529514" cy="6858226"/>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Synagogue mosaic depicting King David with a harp, from Gaza, AD 508</a:t>
            </a:r>
          </a:p>
        </p:txBody>
      </p:sp>
      <p:sp>
        <p:nvSpPr>
          <p:cNvPr id="3" name="Text Placeholder 2"/>
          <p:cNvSpPr>
            <a:spLocks noGrp="1"/>
          </p:cNvSpPr>
          <p:nvPr>
            <p:ph type="body" sz="quarter" idx="12"/>
          </p:nvPr>
        </p:nvSpPr>
        <p:spPr/>
        <p:txBody>
          <a:bodyPr/>
          <a:lstStyle/>
          <a:p>
            <a:r>
              <a:rPr lang="en-US" dirty="0"/>
              <a:t>3:36</a:t>
            </a:r>
          </a:p>
        </p:txBody>
      </p:sp>
      <p:sp>
        <p:nvSpPr>
          <p:cNvPr id="4" name="Title 3"/>
          <p:cNvSpPr>
            <a:spLocks noGrp="1"/>
          </p:cNvSpPr>
          <p:nvPr>
            <p:ph type="title"/>
          </p:nvPr>
        </p:nvSpPr>
        <p:spPr/>
        <p:txBody>
          <a:bodyPr/>
          <a:lstStyle/>
          <a:p>
            <a:r>
              <a:rPr lang="en-US" dirty="0"/>
              <a:t>The people noticed and it pleased them, as everything the king did pleased all the people</a:t>
            </a:r>
          </a:p>
        </p:txBody>
      </p:sp>
    </p:spTree>
    <p:extLst>
      <p:ext uri="{BB962C8B-B14F-4D97-AF65-F5344CB8AC3E}">
        <p14:creationId xmlns:p14="http://schemas.microsoft.com/office/powerpoint/2010/main" val="4035801175"/>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C:\Users\Kris\Documents\Bolen\PCB size\19 Persia-pcb\Louvre in Tehran Museum\Gudea statue, in prayer, gabbro stone, from Tello (Girsu), ca 2120 BC, tb0514184499.jpg"/>
          <p:cNvPicPr>
            <a:picLocks noChangeAspect="1" noChangeArrowheads="1"/>
          </p:cNvPicPr>
          <p:nvPr/>
        </p:nvPicPr>
        <p:blipFill rotWithShape="1">
          <a:blip r:embed="rId3">
            <a:extLst>
              <a:ext uri="{28A0092B-C50C-407E-A947-70E740481C1C}">
                <a14:useLocalDpi xmlns:a14="http://schemas.microsoft.com/office/drawing/2010/main" val="0"/>
              </a:ext>
            </a:extLst>
          </a:blip>
          <a:srcRect b="14286"/>
          <a:stretch/>
        </p:blipFill>
        <p:spPr bwMode="auto">
          <a:xfrm>
            <a:off x="771525" y="0"/>
            <a:ext cx="760095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Statue of </a:t>
            </a:r>
            <a:r>
              <a:rPr lang="en-US" dirty="0" err="1"/>
              <a:t>Gudea</a:t>
            </a:r>
            <a:r>
              <a:rPr lang="en-US" dirty="0"/>
              <a:t> in prayer, from </a:t>
            </a:r>
            <a:r>
              <a:rPr lang="en-US" dirty="0" err="1"/>
              <a:t>Tello</a:t>
            </a:r>
            <a:r>
              <a:rPr lang="en-US" dirty="0"/>
              <a:t> (</a:t>
            </a:r>
            <a:r>
              <a:rPr lang="en-US" dirty="0" err="1"/>
              <a:t>Girsu</a:t>
            </a:r>
            <a:r>
              <a:rPr lang="en-US" dirty="0"/>
              <a:t>), circa 2100 BC</a:t>
            </a:r>
          </a:p>
        </p:txBody>
      </p:sp>
      <p:sp>
        <p:nvSpPr>
          <p:cNvPr id="3" name="Text Placeholder 2"/>
          <p:cNvSpPr>
            <a:spLocks noGrp="1"/>
          </p:cNvSpPr>
          <p:nvPr>
            <p:ph type="body" sz="quarter" idx="12"/>
          </p:nvPr>
        </p:nvSpPr>
        <p:spPr/>
        <p:txBody>
          <a:bodyPr/>
          <a:lstStyle/>
          <a:p>
            <a:r>
              <a:rPr lang="en-US" dirty="0"/>
              <a:t>3:37</a:t>
            </a:r>
          </a:p>
        </p:txBody>
      </p:sp>
      <p:sp>
        <p:nvSpPr>
          <p:cNvPr id="4" name="Title 3"/>
          <p:cNvSpPr>
            <a:spLocks noGrp="1"/>
          </p:cNvSpPr>
          <p:nvPr>
            <p:ph type="title"/>
          </p:nvPr>
        </p:nvSpPr>
        <p:spPr/>
        <p:txBody>
          <a:bodyPr/>
          <a:lstStyle/>
          <a:p>
            <a:r>
              <a:rPr lang="en-US" dirty="0"/>
              <a:t>So all the people and all Israel understood that the king had not wished to kill Abner</a:t>
            </a:r>
          </a:p>
        </p:txBody>
      </p:sp>
    </p:spTree>
    <p:extLst>
      <p:ext uri="{BB962C8B-B14F-4D97-AF65-F5344CB8AC3E}">
        <p14:creationId xmlns:p14="http://schemas.microsoft.com/office/powerpoint/2010/main" val="393458025"/>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stone building&#10;&#10;Description automatically generated">
            <a:extLst>
              <a:ext uri="{FF2B5EF4-FFF2-40B4-BE49-F238E27FC236}">
                <a16:creationId xmlns:a16="http://schemas.microsoft.com/office/drawing/2014/main" id="{18316279-F90B-4FCC-89B4-AE64475948E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82880"/>
            <a:ext cx="9144000" cy="6492240"/>
          </a:xfrm>
          <a:prstGeom prst="rect">
            <a:avLst/>
          </a:prstGeom>
        </p:spPr>
      </p:pic>
      <p:sp>
        <p:nvSpPr>
          <p:cNvPr id="2" name="Text Placeholder 1"/>
          <p:cNvSpPr>
            <a:spLocks noGrp="1"/>
          </p:cNvSpPr>
          <p:nvPr>
            <p:ph type="body" sz="quarter" idx="10"/>
          </p:nvPr>
        </p:nvSpPr>
        <p:spPr/>
        <p:txBody>
          <a:bodyPr/>
          <a:lstStyle/>
          <a:p>
            <a:r>
              <a:rPr lang="en-US" dirty="0"/>
              <a:t>Funerary stela of Ankh-</a:t>
            </a:r>
            <a:r>
              <a:rPr lang="en-US" dirty="0" err="1"/>
              <a:t>Hapy</a:t>
            </a:r>
            <a:r>
              <a:rPr lang="en-US" dirty="0"/>
              <a:t>, from Memphis, 27th Dynasty, 5th century BC</a:t>
            </a:r>
          </a:p>
        </p:txBody>
      </p:sp>
      <p:sp>
        <p:nvSpPr>
          <p:cNvPr id="3" name="Text Placeholder 2"/>
          <p:cNvSpPr>
            <a:spLocks noGrp="1"/>
          </p:cNvSpPr>
          <p:nvPr>
            <p:ph type="body" sz="quarter" idx="12"/>
          </p:nvPr>
        </p:nvSpPr>
        <p:spPr/>
        <p:txBody>
          <a:bodyPr/>
          <a:lstStyle/>
          <a:p>
            <a:r>
              <a:rPr lang="en-US" dirty="0"/>
              <a:t>3:38</a:t>
            </a:r>
          </a:p>
        </p:txBody>
      </p:sp>
      <p:sp>
        <p:nvSpPr>
          <p:cNvPr id="4" name="Title 3"/>
          <p:cNvSpPr>
            <a:spLocks noGrp="1"/>
          </p:cNvSpPr>
          <p:nvPr>
            <p:ph type="title"/>
          </p:nvPr>
        </p:nvSpPr>
        <p:spPr/>
        <p:txBody>
          <a:bodyPr/>
          <a:lstStyle/>
          <a:p>
            <a:r>
              <a:rPr lang="en-US" dirty="0"/>
              <a:t>David said, “Do you not know that a prince and a great man has fallen?”</a:t>
            </a:r>
          </a:p>
        </p:txBody>
      </p:sp>
    </p:spTree>
    <p:extLst>
      <p:ext uri="{BB962C8B-B14F-4D97-AF65-F5344CB8AC3E}">
        <p14:creationId xmlns:p14="http://schemas.microsoft.com/office/powerpoint/2010/main" val="1095513627"/>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Psalm 23,5b Thou anointest my head with oil, mat05678.jpg"/>
          <p:cNvPicPr>
            <a:picLocks noChangeAspect="1"/>
          </p:cNvPicPr>
          <p:nvPr/>
        </p:nvPicPr>
        <p:blipFill rotWithShape="1">
          <a:blip r:embed="rId3">
            <a:extLst>
              <a:ext uri="{28A0092B-C50C-407E-A947-70E740481C1C}">
                <a14:useLocalDpi xmlns:a14="http://schemas.microsoft.com/office/drawing/2010/main" val="0"/>
              </a:ext>
            </a:extLst>
          </a:blip>
          <a:srcRect t="17984" b="18974"/>
          <a:stretch/>
        </p:blipFill>
        <p:spPr>
          <a:xfrm>
            <a:off x="723900" y="228599"/>
            <a:ext cx="7696200" cy="6400801"/>
          </a:xfrm>
          <a:prstGeom prst="rect">
            <a:avLst/>
          </a:prstGeom>
        </p:spPr>
      </p:pic>
      <p:sp>
        <p:nvSpPr>
          <p:cNvPr id="2" name="Text Placeholder 1"/>
          <p:cNvSpPr>
            <a:spLocks noGrp="1"/>
          </p:cNvSpPr>
          <p:nvPr>
            <p:ph type="body" sz="quarter" idx="10"/>
          </p:nvPr>
        </p:nvSpPr>
        <p:spPr/>
        <p:txBody>
          <a:bodyPr/>
          <a:lstStyle/>
          <a:p>
            <a:r>
              <a:rPr lang="en-US" dirty="0"/>
              <a:t>Shepherd anointing sheep with oil</a:t>
            </a:r>
          </a:p>
        </p:txBody>
      </p:sp>
      <p:sp>
        <p:nvSpPr>
          <p:cNvPr id="3" name="Text Placeholder 2"/>
          <p:cNvSpPr>
            <a:spLocks noGrp="1"/>
          </p:cNvSpPr>
          <p:nvPr>
            <p:ph type="body" sz="quarter" idx="12"/>
          </p:nvPr>
        </p:nvSpPr>
        <p:spPr/>
        <p:txBody>
          <a:bodyPr/>
          <a:lstStyle/>
          <a:p>
            <a:r>
              <a:rPr lang="en-US" dirty="0"/>
              <a:t>3:39</a:t>
            </a:r>
          </a:p>
        </p:txBody>
      </p:sp>
      <p:sp>
        <p:nvSpPr>
          <p:cNvPr id="4" name="Title 3"/>
          <p:cNvSpPr>
            <a:spLocks noGrp="1"/>
          </p:cNvSpPr>
          <p:nvPr>
            <p:ph type="title"/>
          </p:nvPr>
        </p:nvSpPr>
        <p:spPr/>
        <p:txBody>
          <a:bodyPr/>
          <a:lstStyle/>
          <a:p>
            <a:r>
              <a:rPr lang="en-US" dirty="0"/>
              <a:t>Today I am weak, even though I am anointed as king</a:t>
            </a:r>
          </a:p>
        </p:txBody>
      </p:sp>
    </p:spTree>
    <p:extLst>
      <p:ext uri="{BB962C8B-B14F-4D97-AF65-F5344CB8AC3E}">
        <p14:creationId xmlns:p14="http://schemas.microsoft.com/office/powerpoint/2010/main" val="1381805306"/>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“Zeruiah Street” sign in Jerusalem</a:t>
            </a:r>
          </a:p>
        </p:txBody>
      </p:sp>
      <p:sp>
        <p:nvSpPr>
          <p:cNvPr id="3" name="Text Placeholder 2"/>
          <p:cNvSpPr>
            <a:spLocks noGrp="1"/>
          </p:cNvSpPr>
          <p:nvPr>
            <p:ph type="body" sz="quarter" idx="12"/>
          </p:nvPr>
        </p:nvSpPr>
        <p:spPr/>
        <p:txBody>
          <a:bodyPr/>
          <a:lstStyle/>
          <a:p>
            <a:r>
              <a:rPr lang="en-US" dirty="0"/>
              <a:t>3:39</a:t>
            </a:r>
          </a:p>
        </p:txBody>
      </p:sp>
      <p:sp>
        <p:nvSpPr>
          <p:cNvPr id="4" name="Title 3"/>
          <p:cNvSpPr>
            <a:spLocks noGrp="1"/>
          </p:cNvSpPr>
          <p:nvPr>
            <p:ph type="title"/>
          </p:nvPr>
        </p:nvSpPr>
        <p:spPr/>
        <p:txBody>
          <a:bodyPr/>
          <a:lstStyle/>
          <a:p>
            <a:r>
              <a:rPr lang="en-US" dirty="0"/>
              <a:t>The sons of Zeruiah are too difficult for me; may Yahweh repay the evildoer according to his evil</a:t>
            </a:r>
          </a:p>
        </p:txBody>
      </p:sp>
      <p:pic>
        <p:nvPicPr>
          <p:cNvPr id="6" name="Picture 5">
            <a:extLst>
              <a:ext uri="{FF2B5EF4-FFF2-40B4-BE49-F238E27FC236}">
                <a16:creationId xmlns:a16="http://schemas.microsoft.com/office/drawing/2014/main" id="{F218E5FF-2F07-43B5-A95A-08F2E627FDD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79476"/>
            <a:ext cx="9144000" cy="6099048"/>
          </a:xfrm>
          <a:prstGeom prst="rect">
            <a:avLst/>
          </a:prstGeom>
        </p:spPr>
      </p:pic>
    </p:spTree>
    <p:extLst>
      <p:ext uri="{BB962C8B-B14F-4D97-AF65-F5344CB8AC3E}">
        <p14:creationId xmlns:p14="http://schemas.microsoft.com/office/powerpoint/2010/main" val="285795200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“Abigail Street” sign in Jerusalem</a:t>
            </a:r>
          </a:p>
        </p:txBody>
      </p:sp>
      <p:sp>
        <p:nvSpPr>
          <p:cNvPr id="3" name="Text Placeholder 2"/>
          <p:cNvSpPr>
            <a:spLocks noGrp="1"/>
          </p:cNvSpPr>
          <p:nvPr>
            <p:ph type="body" sz="quarter" idx="12"/>
          </p:nvPr>
        </p:nvSpPr>
        <p:spPr/>
        <p:txBody>
          <a:bodyPr/>
          <a:lstStyle/>
          <a:p>
            <a:r>
              <a:rPr lang="en-US" dirty="0"/>
              <a:t>3:3</a:t>
            </a:r>
          </a:p>
        </p:txBody>
      </p:sp>
      <p:sp>
        <p:nvSpPr>
          <p:cNvPr id="4" name="Title 3"/>
          <p:cNvSpPr>
            <a:spLocks noGrp="1"/>
          </p:cNvSpPr>
          <p:nvPr>
            <p:ph type="title"/>
          </p:nvPr>
        </p:nvSpPr>
        <p:spPr/>
        <p:txBody>
          <a:bodyPr/>
          <a:lstStyle/>
          <a:p>
            <a:r>
              <a:rPr lang="en-US" dirty="0"/>
              <a:t>Second was </a:t>
            </a:r>
            <a:r>
              <a:rPr lang="en-US" dirty="0" err="1"/>
              <a:t>Chileab</a:t>
            </a:r>
            <a:r>
              <a:rPr lang="en-US" dirty="0"/>
              <a:t>, by Abigail the wife of Nabal from Carmel</a:t>
            </a:r>
          </a:p>
        </p:txBody>
      </p:sp>
      <p:pic>
        <p:nvPicPr>
          <p:cNvPr id="6" name="Picture 5">
            <a:extLst>
              <a:ext uri="{FF2B5EF4-FFF2-40B4-BE49-F238E27FC236}">
                <a16:creationId xmlns:a16="http://schemas.microsoft.com/office/drawing/2014/main" id="{4A72C110-5F0D-4663-8F83-BF3C5CD5860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79476"/>
            <a:ext cx="9144000" cy="6099048"/>
          </a:xfrm>
          <a:prstGeom prst="rect">
            <a:avLst/>
          </a:prstGeom>
        </p:spPr>
      </p:pic>
    </p:spTree>
    <p:extLst>
      <p:ext uri="{BB962C8B-B14F-4D97-AF65-F5344CB8AC3E}">
        <p14:creationId xmlns:p14="http://schemas.microsoft.com/office/powerpoint/2010/main" val="353106977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Kris\Documents\Bolen\02 HVHL\46 Traditional Life and Customs\Home Life, Weddings\Bedouin wedding, women's apartment in Bedouin tent, mat0135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Bedouin woman and infant, circa 1910</a:t>
            </a:r>
          </a:p>
        </p:txBody>
      </p:sp>
      <p:sp>
        <p:nvSpPr>
          <p:cNvPr id="3" name="Text Placeholder 2"/>
          <p:cNvSpPr>
            <a:spLocks noGrp="1"/>
          </p:cNvSpPr>
          <p:nvPr>
            <p:ph type="body" sz="quarter" idx="12"/>
          </p:nvPr>
        </p:nvSpPr>
        <p:spPr/>
        <p:txBody>
          <a:bodyPr/>
          <a:lstStyle/>
          <a:p>
            <a:r>
              <a:rPr lang="en-US" dirty="0"/>
              <a:t>3:3</a:t>
            </a:r>
          </a:p>
        </p:txBody>
      </p:sp>
      <p:sp>
        <p:nvSpPr>
          <p:cNvPr id="4" name="Title 3"/>
          <p:cNvSpPr>
            <a:spLocks noGrp="1"/>
          </p:cNvSpPr>
          <p:nvPr>
            <p:ph type="title"/>
          </p:nvPr>
        </p:nvSpPr>
        <p:spPr/>
        <p:txBody>
          <a:bodyPr/>
          <a:lstStyle/>
          <a:p>
            <a:r>
              <a:rPr lang="en-US" dirty="0"/>
              <a:t>The third was Absalom, by </a:t>
            </a:r>
            <a:r>
              <a:rPr lang="en-US" dirty="0" err="1"/>
              <a:t>Maacah</a:t>
            </a:r>
            <a:r>
              <a:rPr lang="en-US" dirty="0"/>
              <a:t> the daughter of </a:t>
            </a:r>
            <a:r>
              <a:rPr lang="en-US" dirty="0" err="1"/>
              <a:t>Talmai</a:t>
            </a:r>
            <a:r>
              <a:rPr lang="en-US" dirty="0"/>
              <a:t> king of Geshur</a:t>
            </a:r>
          </a:p>
        </p:txBody>
      </p:sp>
    </p:spTree>
    <p:extLst>
      <p:ext uri="{BB962C8B-B14F-4D97-AF65-F5344CB8AC3E}">
        <p14:creationId xmlns:p14="http://schemas.microsoft.com/office/powerpoint/2010/main" val="145538532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565C0CE6-5AFD-4305-A35C-5984610A339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04872" y="0"/>
            <a:ext cx="4334256" cy="6858000"/>
          </a:xfrm>
          <a:prstGeom prst="rect">
            <a:avLst/>
          </a:prstGeom>
        </p:spPr>
      </p:pic>
      <p:sp>
        <p:nvSpPr>
          <p:cNvPr id="2" name="Text Placeholder 1"/>
          <p:cNvSpPr>
            <a:spLocks noGrp="1"/>
          </p:cNvSpPr>
          <p:nvPr>
            <p:ph type="body" sz="quarter" idx="10"/>
          </p:nvPr>
        </p:nvSpPr>
        <p:spPr/>
        <p:txBody>
          <a:bodyPr/>
          <a:lstStyle/>
          <a:p>
            <a:r>
              <a:rPr lang="en-US" dirty="0"/>
              <a:t>Map of the land of Israel showing Geshur and Hebron</a:t>
            </a:r>
          </a:p>
        </p:txBody>
      </p:sp>
      <p:sp>
        <p:nvSpPr>
          <p:cNvPr id="3" name="Text Placeholder 2"/>
          <p:cNvSpPr>
            <a:spLocks noGrp="1"/>
          </p:cNvSpPr>
          <p:nvPr>
            <p:ph type="body" sz="quarter" idx="12"/>
          </p:nvPr>
        </p:nvSpPr>
        <p:spPr/>
        <p:txBody>
          <a:bodyPr/>
          <a:lstStyle/>
          <a:p>
            <a:r>
              <a:rPr lang="en-US" dirty="0"/>
              <a:t>3:3</a:t>
            </a:r>
          </a:p>
        </p:txBody>
      </p:sp>
      <p:sp>
        <p:nvSpPr>
          <p:cNvPr id="4" name="Title 3"/>
          <p:cNvSpPr>
            <a:spLocks noGrp="1"/>
          </p:cNvSpPr>
          <p:nvPr>
            <p:ph type="title"/>
          </p:nvPr>
        </p:nvSpPr>
        <p:spPr/>
        <p:txBody>
          <a:bodyPr/>
          <a:lstStyle/>
          <a:p>
            <a:r>
              <a:rPr lang="en-US" dirty="0"/>
              <a:t>The third was Absalom, by </a:t>
            </a:r>
            <a:r>
              <a:rPr lang="en-US" dirty="0" err="1"/>
              <a:t>Maacah</a:t>
            </a:r>
            <a:r>
              <a:rPr lang="en-US" dirty="0"/>
              <a:t> the daughter of </a:t>
            </a:r>
            <a:r>
              <a:rPr lang="en-US" dirty="0" err="1"/>
              <a:t>Talmai</a:t>
            </a:r>
            <a:r>
              <a:rPr lang="en-US" dirty="0"/>
              <a:t> king of Geshur</a:t>
            </a:r>
          </a:p>
        </p:txBody>
      </p:sp>
      <p:sp>
        <p:nvSpPr>
          <p:cNvPr id="7" name="Oval 6">
            <a:extLst>
              <a:ext uri="{FF2B5EF4-FFF2-40B4-BE49-F238E27FC236}">
                <a16:creationId xmlns:a16="http://schemas.microsoft.com/office/drawing/2014/main" id="{1281777D-4CF9-47D2-BE98-46C779E9B866}"/>
              </a:ext>
            </a:extLst>
          </p:cNvPr>
          <p:cNvSpPr/>
          <p:nvPr/>
        </p:nvSpPr>
        <p:spPr>
          <a:xfrm>
            <a:off x="3863975" y="6039739"/>
            <a:ext cx="606425" cy="315722"/>
          </a:xfrm>
          <a:prstGeom prst="ellipse">
            <a:avLst/>
          </a:prstGeom>
          <a:noFill/>
          <a:ln w="22225" cap="flat" cmpd="sng" algn="ctr">
            <a:solidFill>
              <a:srgbClr val="FEFF00"/>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Tree>
    <p:extLst>
      <p:ext uri="{BB962C8B-B14F-4D97-AF65-F5344CB8AC3E}">
        <p14:creationId xmlns:p14="http://schemas.microsoft.com/office/powerpoint/2010/main" val="218690503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6A884C3-0DA5-4E4C-845A-3D64DC09D8C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Et-Tell, probable capital of the kingdom of Geshur (aerial view from the northeast)</a:t>
            </a:r>
          </a:p>
        </p:txBody>
      </p:sp>
      <p:sp>
        <p:nvSpPr>
          <p:cNvPr id="3" name="Text Placeholder 2"/>
          <p:cNvSpPr>
            <a:spLocks noGrp="1"/>
          </p:cNvSpPr>
          <p:nvPr>
            <p:ph type="body" sz="quarter" idx="12"/>
          </p:nvPr>
        </p:nvSpPr>
        <p:spPr/>
        <p:txBody>
          <a:bodyPr/>
          <a:lstStyle/>
          <a:p>
            <a:r>
              <a:rPr lang="en-US" dirty="0"/>
              <a:t>3:3</a:t>
            </a:r>
          </a:p>
        </p:txBody>
      </p:sp>
      <p:sp>
        <p:nvSpPr>
          <p:cNvPr id="4" name="Title 3"/>
          <p:cNvSpPr>
            <a:spLocks noGrp="1"/>
          </p:cNvSpPr>
          <p:nvPr>
            <p:ph type="title"/>
          </p:nvPr>
        </p:nvSpPr>
        <p:spPr/>
        <p:txBody>
          <a:bodyPr/>
          <a:lstStyle/>
          <a:p>
            <a:r>
              <a:rPr lang="en-US" dirty="0"/>
              <a:t>The third was Absalom, by </a:t>
            </a:r>
            <a:r>
              <a:rPr lang="en-US" dirty="0" err="1"/>
              <a:t>Maacah</a:t>
            </a:r>
            <a:r>
              <a:rPr lang="en-US" dirty="0"/>
              <a:t> the daughter of </a:t>
            </a:r>
            <a:r>
              <a:rPr lang="en-US" dirty="0" err="1"/>
              <a:t>Talmai</a:t>
            </a:r>
            <a:r>
              <a:rPr lang="en-US" dirty="0"/>
              <a:t> king of Geshur</a:t>
            </a:r>
          </a:p>
        </p:txBody>
      </p:sp>
    </p:spTree>
    <p:extLst>
      <p:ext uri="{BB962C8B-B14F-4D97-AF65-F5344CB8AC3E}">
        <p14:creationId xmlns:p14="http://schemas.microsoft.com/office/powerpoint/2010/main" val="283903766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Bethsaida Iron Age gate approach ramp, tb011412620.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65760"/>
            <a:ext cx="9144000" cy="6126480"/>
          </a:xfrm>
          <a:prstGeom prst="rect">
            <a:avLst/>
          </a:prstGeom>
        </p:spPr>
      </p:pic>
      <p:sp>
        <p:nvSpPr>
          <p:cNvPr id="2" name="Text Placeholder 1"/>
          <p:cNvSpPr>
            <a:spLocks noGrp="1"/>
          </p:cNvSpPr>
          <p:nvPr>
            <p:ph type="body" sz="quarter" idx="10"/>
          </p:nvPr>
        </p:nvSpPr>
        <p:spPr/>
        <p:txBody>
          <a:bodyPr/>
          <a:lstStyle/>
          <a:p>
            <a:r>
              <a:rPr lang="en-US" dirty="0"/>
              <a:t>Approach ramp of the Iron Age gate at et-Tell, probable capital of the kingdom of Geshur</a:t>
            </a:r>
          </a:p>
        </p:txBody>
      </p:sp>
      <p:sp>
        <p:nvSpPr>
          <p:cNvPr id="3" name="Text Placeholder 2"/>
          <p:cNvSpPr>
            <a:spLocks noGrp="1"/>
          </p:cNvSpPr>
          <p:nvPr>
            <p:ph type="body" sz="quarter" idx="12"/>
          </p:nvPr>
        </p:nvSpPr>
        <p:spPr/>
        <p:txBody>
          <a:bodyPr/>
          <a:lstStyle/>
          <a:p>
            <a:r>
              <a:rPr lang="en-US" dirty="0"/>
              <a:t>3:3</a:t>
            </a:r>
          </a:p>
        </p:txBody>
      </p:sp>
      <p:sp>
        <p:nvSpPr>
          <p:cNvPr id="4" name="Title 3"/>
          <p:cNvSpPr>
            <a:spLocks noGrp="1"/>
          </p:cNvSpPr>
          <p:nvPr>
            <p:ph type="title"/>
          </p:nvPr>
        </p:nvSpPr>
        <p:spPr/>
        <p:txBody>
          <a:bodyPr/>
          <a:lstStyle/>
          <a:p>
            <a:r>
              <a:rPr lang="en-US" dirty="0"/>
              <a:t>The third was Absalom, by </a:t>
            </a:r>
            <a:r>
              <a:rPr lang="en-US" dirty="0" err="1"/>
              <a:t>Maacah</a:t>
            </a:r>
            <a:r>
              <a:rPr lang="en-US" dirty="0"/>
              <a:t> the daughter of </a:t>
            </a:r>
            <a:r>
              <a:rPr lang="en-US" dirty="0" err="1"/>
              <a:t>Talmai</a:t>
            </a:r>
            <a:r>
              <a:rPr lang="en-US" dirty="0"/>
              <a:t> king of Geshur</a:t>
            </a:r>
          </a:p>
        </p:txBody>
      </p:sp>
    </p:spTree>
    <p:extLst>
      <p:ext uri="{BB962C8B-B14F-4D97-AF65-F5344CB8AC3E}">
        <p14:creationId xmlns:p14="http://schemas.microsoft.com/office/powerpoint/2010/main" val="371742605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Bethsaida Iron Age gate with stela replica, tb011412618.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65760"/>
            <a:ext cx="9144000" cy="6126480"/>
          </a:xfrm>
          <a:prstGeom prst="rect">
            <a:avLst/>
          </a:prstGeom>
        </p:spPr>
      </p:pic>
      <p:sp>
        <p:nvSpPr>
          <p:cNvPr id="2" name="Text Placeholder 1"/>
          <p:cNvSpPr>
            <a:spLocks noGrp="1"/>
          </p:cNvSpPr>
          <p:nvPr>
            <p:ph type="body" sz="quarter" idx="10"/>
          </p:nvPr>
        </p:nvSpPr>
        <p:spPr/>
        <p:txBody>
          <a:bodyPr/>
          <a:lstStyle/>
          <a:p>
            <a:r>
              <a:rPr lang="en-US" dirty="0"/>
              <a:t>Iron Age gate at et-Tell, 8th century BC</a:t>
            </a:r>
          </a:p>
        </p:txBody>
      </p:sp>
      <p:sp>
        <p:nvSpPr>
          <p:cNvPr id="3" name="Text Placeholder 2"/>
          <p:cNvSpPr>
            <a:spLocks noGrp="1"/>
          </p:cNvSpPr>
          <p:nvPr>
            <p:ph type="body" sz="quarter" idx="12"/>
          </p:nvPr>
        </p:nvSpPr>
        <p:spPr/>
        <p:txBody>
          <a:bodyPr/>
          <a:lstStyle/>
          <a:p>
            <a:r>
              <a:rPr lang="en-US" dirty="0"/>
              <a:t>3:3</a:t>
            </a:r>
          </a:p>
        </p:txBody>
      </p:sp>
      <p:sp>
        <p:nvSpPr>
          <p:cNvPr id="4" name="Title 3"/>
          <p:cNvSpPr>
            <a:spLocks noGrp="1"/>
          </p:cNvSpPr>
          <p:nvPr>
            <p:ph type="title"/>
          </p:nvPr>
        </p:nvSpPr>
        <p:spPr/>
        <p:txBody>
          <a:bodyPr/>
          <a:lstStyle/>
          <a:p>
            <a:r>
              <a:rPr lang="en-US" dirty="0"/>
              <a:t>The third was Absalom, by </a:t>
            </a:r>
            <a:r>
              <a:rPr lang="en-US" dirty="0" err="1"/>
              <a:t>Maacah</a:t>
            </a:r>
            <a:r>
              <a:rPr lang="en-US" dirty="0"/>
              <a:t> the daughter of </a:t>
            </a:r>
            <a:r>
              <a:rPr lang="en-US" dirty="0" err="1"/>
              <a:t>Talmai</a:t>
            </a:r>
            <a:r>
              <a:rPr lang="en-US" dirty="0"/>
              <a:t> king of Geshur</a:t>
            </a:r>
          </a:p>
        </p:txBody>
      </p:sp>
    </p:spTree>
    <p:extLst>
      <p:ext uri="{BB962C8B-B14F-4D97-AF65-F5344CB8AC3E}">
        <p14:creationId xmlns:p14="http://schemas.microsoft.com/office/powerpoint/2010/main" val="38314903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Tel Hadar area from east, tb032905904.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88620"/>
            <a:ext cx="9144000" cy="6080760"/>
          </a:xfrm>
          <a:prstGeom prst="rect">
            <a:avLst/>
          </a:prstGeom>
        </p:spPr>
      </p:pic>
      <p:sp>
        <p:nvSpPr>
          <p:cNvPr id="2" name="Text Placeholder 1"/>
          <p:cNvSpPr>
            <a:spLocks noGrp="1"/>
          </p:cNvSpPr>
          <p:nvPr>
            <p:ph type="body" sz="quarter" idx="10"/>
          </p:nvPr>
        </p:nvSpPr>
        <p:spPr/>
        <p:txBody>
          <a:bodyPr/>
          <a:lstStyle/>
          <a:p>
            <a:r>
              <a:rPr lang="en-US" dirty="0"/>
              <a:t>Area of Tel Hadar and et-Tell, cities of ancient Geshur (from the east)</a:t>
            </a:r>
          </a:p>
        </p:txBody>
      </p:sp>
      <p:sp>
        <p:nvSpPr>
          <p:cNvPr id="3" name="Text Placeholder 2"/>
          <p:cNvSpPr>
            <a:spLocks noGrp="1"/>
          </p:cNvSpPr>
          <p:nvPr>
            <p:ph type="body" sz="quarter" idx="12"/>
          </p:nvPr>
        </p:nvSpPr>
        <p:spPr/>
        <p:txBody>
          <a:bodyPr/>
          <a:lstStyle/>
          <a:p>
            <a:r>
              <a:rPr lang="en-US" dirty="0"/>
              <a:t>3:3</a:t>
            </a:r>
          </a:p>
        </p:txBody>
      </p:sp>
      <p:sp>
        <p:nvSpPr>
          <p:cNvPr id="4" name="Title 3"/>
          <p:cNvSpPr>
            <a:spLocks noGrp="1"/>
          </p:cNvSpPr>
          <p:nvPr>
            <p:ph type="title"/>
          </p:nvPr>
        </p:nvSpPr>
        <p:spPr/>
        <p:txBody>
          <a:bodyPr/>
          <a:lstStyle/>
          <a:p>
            <a:r>
              <a:rPr lang="en-US" dirty="0"/>
              <a:t>The third was Absalom, by </a:t>
            </a:r>
            <a:r>
              <a:rPr lang="en-US" dirty="0" err="1"/>
              <a:t>Maacah</a:t>
            </a:r>
            <a:r>
              <a:rPr lang="en-US" dirty="0"/>
              <a:t> the daughter of </a:t>
            </a:r>
            <a:r>
              <a:rPr lang="en-US" dirty="0" err="1"/>
              <a:t>Talmai</a:t>
            </a:r>
            <a:r>
              <a:rPr lang="en-US" dirty="0"/>
              <a:t> king of Geshur</a:t>
            </a:r>
          </a:p>
        </p:txBody>
      </p:sp>
    </p:spTree>
    <p:extLst>
      <p:ext uri="{BB962C8B-B14F-4D97-AF65-F5344CB8AC3E}">
        <p14:creationId xmlns:p14="http://schemas.microsoft.com/office/powerpoint/2010/main" val="212409685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Kris\Documents\Bolen\04 0Adds 2012\19 Museum\Rome Museums\Vatican Museum\Gregoriano Egyptian\Assyrian archers in battle protected by a reed shield, from Nineveh palace of Sennacherib, 704-681 BC, tb0512176424.jpg"/>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contrast="10000"/>
                    </a14:imgEffect>
                  </a14:imgLayer>
                </a14:imgProps>
              </a:ext>
              <a:ext uri="{28A0092B-C50C-407E-A947-70E740481C1C}">
                <a14:useLocalDpi xmlns:a14="http://schemas.microsoft.com/office/drawing/2010/main" val="0"/>
              </a:ext>
            </a:extLst>
          </a:blip>
          <a:srcRect t="4811"/>
          <a:stretch/>
        </p:blipFill>
        <p:spPr bwMode="auto">
          <a:xfrm>
            <a:off x="1104900" y="0"/>
            <a:ext cx="6602004" cy="6786373"/>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Assyrian archers in battle protected by a reed shield, from Nineveh, 7th century BC</a:t>
            </a:r>
          </a:p>
        </p:txBody>
      </p:sp>
      <p:sp>
        <p:nvSpPr>
          <p:cNvPr id="3" name="Text Placeholder 2"/>
          <p:cNvSpPr>
            <a:spLocks noGrp="1"/>
          </p:cNvSpPr>
          <p:nvPr>
            <p:ph type="body" sz="quarter" idx="12"/>
          </p:nvPr>
        </p:nvSpPr>
        <p:spPr/>
        <p:txBody>
          <a:bodyPr/>
          <a:lstStyle/>
          <a:p>
            <a:r>
              <a:rPr lang="en-US" dirty="0"/>
              <a:t>3:1</a:t>
            </a:r>
          </a:p>
        </p:txBody>
      </p:sp>
      <p:sp>
        <p:nvSpPr>
          <p:cNvPr id="4" name="Title 3"/>
          <p:cNvSpPr>
            <a:spLocks noGrp="1"/>
          </p:cNvSpPr>
          <p:nvPr>
            <p:ph type="title"/>
          </p:nvPr>
        </p:nvSpPr>
        <p:spPr/>
        <p:txBody>
          <a:bodyPr/>
          <a:lstStyle/>
          <a:p>
            <a:r>
              <a:rPr lang="en-US" dirty="0"/>
              <a:t>There was a long war between the house of Saul and the house of David</a:t>
            </a:r>
          </a:p>
        </p:txBody>
      </p:sp>
    </p:spTree>
    <p:extLst>
      <p:ext uri="{BB962C8B-B14F-4D97-AF65-F5344CB8AC3E}">
        <p14:creationId xmlns:p14="http://schemas.microsoft.com/office/powerpoint/2010/main" val="86436141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Tel Hadar area from east, tb032905904.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88620"/>
            <a:ext cx="9144000" cy="6080760"/>
          </a:xfrm>
          <a:prstGeom prst="rect">
            <a:avLst/>
          </a:prstGeom>
        </p:spPr>
      </p:pic>
      <p:sp>
        <p:nvSpPr>
          <p:cNvPr id="2" name="Text Placeholder 1"/>
          <p:cNvSpPr>
            <a:spLocks noGrp="1"/>
          </p:cNvSpPr>
          <p:nvPr>
            <p:ph type="body" sz="quarter" idx="10"/>
          </p:nvPr>
        </p:nvSpPr>
        <p:spPr/>
        <p:txBody>
          <a:bodyPr/>
          <a:lstStyle/>
          <a:p>
            <a:r>
              <a:rPr lang="en-US" dirty="0"/>
              <a:t>Area of Tel Hadar and et-Tell, cities of ancient Geshur (from the east)</a:t>
            </a:r>
          </a:p>
        </p:txBody>
      </p:sp>
      <p:sp>
        <p:nvSpPr>
          <p:cNvPr id="3" name="Text Placeholder 2"/>
          <p:cNvSpPr>
            <a:spLocks noGrp="1"/>
          </p:cNvSpPr>
          <p:nvPr>
            <p:ph type="body" sz="quarter" idx="12"/>
          </p:nvPr>
        </p:nvSpPr>
        <p:spPr/>
        <p:txBody>
          <a:bodyPr/>
          <a:lstStyle/>
          <a:p>
            <a:r>
              <a:rPr lang="en-US" dirty="0"/>
              <a:t>3:3</a:t>
            </a:r>
          </a:p>
        </p:txBody>
      </p:sp>
      <p:sp>
        <p:nvSpPr>
          <p:cNvPr id="4" name="Title 3"/>
          <p:cNvSpPr>
            <a:spLocks noGrp="1"/>
          </p:cNvSpPr>
          <p:nvPr>
            <p:ph type="title"/>
          </p:nvPr>
        </p:nvSpPr>
        <p:spPr/>
        <p:txBody>
          <a:bodyPr/>
          <a:lstStyle/>
          <a:p>
            <a:r>
              <a:rPr lang="en-US" dirty="0"/>
              <a:t>The third was Absalom, by </a:t>
            </a:r>
            <a:r>
              <a:rPr lang="en-US" dirty="0" err="1"/>
              <a:t>Maacah</a:t>
            </a:r>
            <a:r>
              <a:rPr lang="en-US" dirty="0"/>
              <a:t> the daughter of </a:t>
            </a:r>
            <a:r>
              <a:rPr lang="en-US" dirty="0" err="1"/>
              <a:t>Talmai</a:t>
            </a:r>
            <a:r>
              <a:rPr lang="en-US" dirty="0"/>
              <a:t> king of Geshur</a:t>
            </a:r>
          </a:p>
        </p:txBody>
      </p:sp>
      <p:sp>
        <p:nvSpPr>
          <p:cNvPr id="7" name="Text Box 12"/>
          <p:cNvSpPr txBox="1">
            <a:spLocks noChangeArrowheads="1"/>
          </p:cNvSpPr>
          <p:nvPr/>
        </p:nvSpPr>
        <p:spPr bwMode="auto">
          <a:xfrm>
            <a:off x="1786860" y="3798772"/>
            <a:ext cx="1184940" cy="400110"/>
          </a:xfrm>
          <a:prstGeom prst="rect">
            <a:avLst/>
          </a:prstGeom>
          <a:noFill/>
          <a:ln w="9525">
            <a:noFill/>
            <a:miter lim="800000"/>
            <a:headEnd/>
            <a:tailEnd/>
          </a:ln>
          <a:effectLst/>
        </p:spPr>
        <p:txBody>
          <a:bodyPr wrap="none">
            <a:spAutoFit/>
          </a:bodyPr>
          <a:lstStyle>
            <a:defPPr>
              <a:defRPr lang="en-US"/>
            </a:defPPr>
            <a:lvl1pPr>
              <a:defRPr sz="2000">
                <a:solidFill>
                  <a:schemeClr val="bg1"/>
                </a:solidFill>
                <a:effectLst>
                  <a:glow rad="76200">
                    <a:schemeClr val="tx1">
                      <a:alpha val="60000"/>
                    </a:schemeClr>
                  </a:glow>
                </a:effectLst>
                <a:latin typeface="Calibri" pitchFamily="34" charset="0"/>
                <a:cs typeface="Calibri" pitchFamily="34" charset="0"/>
              </a:defRPr>
            </a:lvl1pPr>
          </a:lstStyle>
          <a:p>
            <a:pPr marL="0" marR="0" lvl="0" indent="0" defTabSz="914400" eaLnBrk="1" fontAlgn="base" latinLnBrk="0" hangingPunct="1">
              <a:lnSpc>
                <a:spcPct val="100000"/>
              </a:lnSpc>
              <a:spcBef>
                <a:spcPct val="0"/>
              </a:spcBef>
              <a:spcAft>
                <a:spcPct val="0"/>
              </a:spcAft>
              <a:buClrTx/>
              <a:buSzTx/>
              <a:buFontTx/>
              <a:buNone/>
              <a:tabLst/>
              <a:defRPr/>
            </a:pPr>
            <a:r>
              <a:rPr lang="en-US" kern="0" dirty="0">
                <a:solidFill>
                  <a:srgbClr val="FFFFFF"/>
                </a:solidFill>
                <a:effectLst>
                  <a:glow rad="76200">
                    <a:srgbClr val="000000">
                      <a:alpha val="60000"/>
                    </a:srgbClr>
                  </a:glow>
                </a:effectLst>
              </a:rPr>
              <a:t>Tel </a:t>
            </a:r>
            <a:r>
              <a:rPr lang="en-US" kern="0" dirty="0" err="1">
                <a:solidFill>
                  <a:srgbClr val="FFFFFF"/>
                </a:solidFill>
                <a:effectLst>
                  <a:glow rad="76200">
                    <a:srgbClr val="000000">
                      <a:alpha val="60000"/>
                    </a:srgbClr>
                  </a:glow>
                </a:effectLst>
              </a:rPr>
              <a:t>Hadar</a:t>
            </a:r>
            <a:endPar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endParaRPr>
          </a:p>
        </p:txBody>
      </p:sp>
      <p:sp>
        <p:nvSpPr>
          <p:cNvPr id="8" name="Oval 7"/>
          <p:cNvSpPr/>
          <p:nvPr/>
        </p:nvSpPr>
        <p:spPr>
          <a:xfrm>
            <a:off x="2835872" y="4122682"/>
            <a:ext cx="669328" cy="381000"/>
          </a:xfrm>
          <a:prstGeom prst="ellips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fontAlgn="base">
              <a:spcBef>
                <a:spcPct val="0"/>
              </a:spcBef>
              <a:spcAft>
                <a:spcPct val="0"/>
              </a:spcAft>
            </a:pPr>
            <a:endParaRPr lang="en-US" sz="2400" kern="0">
              <a:solidFill>
                <a:srgbClr val="000000"/>
              </a:solidFill>
              <a:latin typeface="Arial"/>
            </a:endParaRPr>
          </a:p>
        </p:txBody>
      </p:sp>
      <p:sp>
        <p:nvSpPr>
          <p:cNvPr id="9" name="Text Box 12"/>
          <p:cNvSpPr txBox="1">
            <a:spLocks noChangeArrowheads="1"/>
          </p:cNvSpPr>
          <p:nvPr/>
        </p:nvSpPr>
        <p:spPr bwMode="auto">
          <a:xfrm>
            <a:off x="6858000" y="2827282"/>
            <a:ext cx="849913" cy="400110"/>
          </a:xfrm>
          <a:prstGeom prst="rect">
            <a:avLst/>
          </a:prstGeom>
          <a:noFill/>
          <a:ln w="9525">
            <a:noFill/>
            <a:miter lim="800000"/>
            <a:headEnd/>
            <a:tailEnd/>
          </a:ln>
          <a:effectLst/>
        </p:spPr>
        <p:txBody>
          <a:bodyPr wrap="none">
            <a:spAutoFit/>
          </a:bodyPr>
          <a:lstStyle>
            <a:defPPr>
              <a:defRPr lang="en-US"/>
            </a:defPPr>
            <a:lvl1pPr>
              <a:defRPr sz="2000">
                <a:solidFill>
                  <a:schemeClr val="bg1"/>
                </a:solidFill>
                <a:effectLst>
                  <a:glow rad="76200">
                    <a:schemeClr val="tx1">
                      <a:alpha val="60000"/>
                    </a:schemeClr>
                  </a:glow>
                </a:effectLst>
                <a:latin typeface="Calibri" pitchFamily="34" charset="0"/>
                <a:cs typeface="Calibri" pitchFamily="34" charset="0"/>
              </a:defRPr>
            </a:lvl1pPr>
          </a:lstStyle>
          <a:p>
            <a:pPr marL="0" marR="0" lvl="0" indent="0" defTabSz="914400" eaLnBrk="1" fontAlgn="base" latinLnBrk="0" hangingPunct="1">
              <a:lnSpc>
                <a:spcPct val="100000"/>
              </a:lnSpc>
              <a:spcBef>
                <a:spcPct val="0"/>
              </a:spcBef>
              <a:spcAft>
                <a:spcPct val="0"/>
              </a:spcAft>
              <a:buClrTx/>
              <a:buSzTx/>
              <a:buFontTx/>
              <a:buNone/>
              <a:tabLst/>
              <a:defRPr/>
            </a:pPr>
            <a:r>
              <a:rPr lang="en-US" kern="0" dirty="0">
                <a:solidFill>
                  <a:srgbClr val="FFFFFF"/>
                </a:solidFill>
                <a:effectLst>
                  <a:glow rad="76200">
                    <a:srgbClr val="000000">
                      <a:alpha val="60000"/>
                    </a:srgbClr>
                  </a:glow>
                </a:effectLst>
              </a:rPr>
              <a:t>e</a:t>
            </a:r>
            <a:r>
              <a:rPr lang="en-US" kern="0" noProof="0" dirty="0">
                <a:solidFill>
                  <a:srgbClr val="FFFFFF"/>
                </a:solidFill>
                <a:effectLst>
                  <a:glow rad="76200">
                    <a:srgbClr val="000000">
                      <a:alpha val="60000"/>
                    </a:srgbClr>
                  </a:glow>
                </a:effectLst>
              </a:rPr>
              <a:t>t-Tell</a:t>
            </a:r>
            <a:endPar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endParaRPr>
          </a:p>
        </p:txBody>
      </p:sp>
      <p:sp>
        <p:nvSpPr>
          <p:cNvPr id="11" name="Oval 10"/>
          <p:cNvSpPr/>
          <p:nvPr/>
        </p:nvSpPr>
        <p:spPr>
          <a:xfrm>
            <a:off x="7315200" y="3208282"/>
            <a:ext cx="669328" cy="381000"/>
          </a:xfrm>
          <a:prstGeom prst="ellips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fontAlgn="base">
              <a:spcBef>
                <a:spcPct val="0"/>
              </a:spcBef>
              <a:spcAft>
                <a:spcPct val="0"/>
              </a:spcAft>
            </a:pPr>
            <a:endParaRPr lang="en-US" sz="2400" kern="0">
              <a:solidFill>
                <a:srgbClr val="000000"/>
              </a:solidFill>
              <a:latin typeface="Arial"/>
            </a:endParaRPr>
          </a:p>
        </p:txBody>
      </p:sp>
    </p:spTree>
    <p:extLst>
      <p:ext uri="{BB962C8B-B14F-4D97-AF65-F5344CB8AC3E}">
        <p14:creationId xmlns:p14="http://schemas.microsoft.com/office/powerpoint/2010/main" val="319677844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Tel Hadar from east, tb032905905.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88620"/>
            <a:ext cx="9144000" cy="6080760"/>
          </a:xfrm>
          <a:prstGeom prst="rect">
            <a:avLst/>
          </a:prstGeom>
        </p:spPr>
      </p:pic>
      <p:sp>
        <p:nvSpPr>
          <p:cNvPr id="2" name="Text Placeholder 1"/>
          <p:cNvSpPr>
            <a:spLocks noGrp="1"/>
          </p:cNvSpPr>
          <p:nvPr>
            <p:ph type="body" sz="quarter" idx="10"/>
          </p:nvPr>
        </p:nvSpPr>
        <p:spPr/>
        <p:txBody>
          <a:bodyPr/>
          <a:lstStyle/>
          <a:p>
            <a:r>
              <a:rPr lang="en-US" dirty="0"/>
              <a:t>Tel Hadar, city of ancient Geshur (from the east)</a:t>
            </a:r>
          </a:p>
        </p:txBody>
      </p:sp>
      <p:sp>
        <p:nvSpPr>
          <p:cNvPr id="3" name="Text Placeholder 2"/>
          <p:cNvSpPr>
            <a:spLocks noGrp="1"/>
          </p:cNvSpPr>
          <p:nvPr>
            <p:ph type="body" sz="quarter" idx="12"/>
          </p:nvPr>
        </p:nvSpPr>
        <p:spPr/>
        <p:txBody>
          <a:bodyPr/>
          <a:lstStyle/>
          <a:p>
            <a:r>
              <a:rPr lang="en-US" dirty="0"/>
              <a:t>3:3</a:t>
            </a:r>
          </a:p>
        </p:txBody>
      </p:sp>
      <p:sp>
        <p:nvSpPr>
          <p:cNvPr id="4" name="Title 3"/>
          <p:cNvSpPr>
            <a:spLocks noGrp="1"/>
          </p:cNvSpPr>
          <p:nvPr>
            <p:ph type="title"/>
          </p:nvPr>
        </p:nvSpPr>
        <p:spPr/>
        <p:txBody>
          <a:bodyPr/>
          <a:lstStyle/>
          <a:p>
            <a:r>
              <a:rPr lang="en-US" dirty="0"/>
              <a:t>The third was Absalom, by </a:t>
            </a:r>
            <a:r>
              <a:rPr lang="en-US" dirty="0" err="1"/>
              <a:t>Maacah</a:t>
            </a:r>
            <a:r>
              <a:rPr lang="en-US" dirty="0"/>
              <a:t> the daughter of </a:t>
            </a:r>
            <a:r>
              <a:rPr lang="en-US" dirty="0" err="1"/>
              <a:t>Talmai</a:t>
            </a:r>
            <a:r>
              <a:rPr lang="en-US" dirty="0"/>
              <a:t> king of Geshur</a:t>
            </a:r>
          </a:p>
        </p:txBody>
      </p:sp>
    </p:spTree>
    <p:extLst>
      <p:ext uri="{BB962C8B-B14F-4D97-AF65-F5344CB8AC3E}">
        <p14:creationId xmlns:p14="http://schemas.microsoft.com/office/powerpoint/2010/main" val="293194497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Tel Hadar fortification wall on southeast, tb032805714.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88620"/>
            <a:ext cx="9144000" cy="6080760"/>
          </a:xfrm>
          <a:prstGeom prst="rect">
            <a:avLst/>
          </a:prstGeom>
        </p:spPr>
      </p:pic>
      <p:sp>
        <p:nvSpPr>
          <p:cNvPr id="2" name="Text Placeholder 1"/>
          <p:cNvSpPr>
            <a:spLocks noGrp="1"/>
          </p:cNvSpPr>
          <p:nvPr>
            <p:ph type="body" sz="quarter" idx="10"/>
          </p:nvPr>
        </p:nvSpPr>
        <p:spPr/>
        <p:txBody>
          <a:bodyPr/>
          <a:lstStyle/>
          <a:p>
            <a:r>
              <a:rPr lang="en-US" dirty="0"/>
              <a:t>Fortification wall on the southeast side of Tel Hadar, city of ancient Geshur</a:t>
            </a:r>
          </a:p>
        </p:txBody>
      </p:sp>
      <p:sp>
        <p:nvSpPr>
          <p:cNvPr id="3" name="Text Placeholder 2"/>
          <p:cNvSpPr>
            <a:spLocks noGrp="1"/>
          </p:cNvSpPr>
          <p:nvPr>
            <p:ph type="body" sz="quarter" idx="12"/>
          </p:nvPr>
        </p:nvSpPr>
        <p:spPr/>
        <p:txBody>
          <a:bodyPr/>
          <a:lstStyle/>
          <a:p>
            <a:r>
              <a:rPr lang="en-US" dirty="0"/>
              <a:t>3:3</a:t>
            </a:r>
          </a:p>
        </p:txBody>
      </p:sp>
      <p:sp>
        <p:nvSpPr>
          <p:cNvPr id="4" name="Title 3"/>
          <p:cNvSpPr>
            <a:spLocks noGrp="1"/>
          </p:cNvSpPr>
          <p:nvPr>
            <p:ph type="title"/>
          </p:nvPr>
        </p:nvSpPr>
        <p:spPr/>
        <p:txBody>
          <a:bodyPr/>
          <a:lstStyle/>
          <a:p>
            <a:r>
              <a:rPr lang="en-US" dirty="0"/>
              <a:t>The third was Absalom, by </a:t>
            </a:r>
            <a:r>
              <a:rPr lang="en-US" dirty="0" err="1"/>
              <a:t>Maacah</a:t>
            </a:r>
            <a:r>
              <a:rPr lang="en-US" dirty="0"/>
              <a:t> the daughter of </a:t>
            </a:r>
            <a:r>
              <a:rPr lang="en-US" dirty="0" err="1"/>
              <a:t>Talmai</a:t>
            </a:r>
            <a:r>
              <a:rPr lang="en-US" dirty="0"/>
              <a:t> king of Geshur</a:t>
            </a:r>
          </a:p>
        </p:txBody>
      </p:sp>
    </p:spTree>
    <p:extLst>
      <p:ext uri="{BB962C8B-B14F-4D97-AF65-F5344CB8AC3E}">
        <p14:creationId xmlns:p14="http://schemas.microsoft.com/office/powerpoint/2010/main" val="257571348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Kris\Documents\Bolen\PCB size\Public domain or CC-pcb\Public1-pcb\Depiction of women on birthing stools, from Kom Ombo, Ptolemaic period, wiki080620113648.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Depiction of women on birthing stools, from </a:t>
            </a:r>
            <a:r>
              <a:rPr lang="en-US" dirty="0" err="1"/>
              <a:t>Kom</a:t>
            </a:r>
            <a:r>
              <a:rPr lang="en-US" dirty="0"/>
              <a:t> </a:t>
            </a:r>
            <a:r>
              <a:rPr lang="en-US" dirty="0" err="1"/>
              <a:t>Ombo</a:t>
            </a:r>
            <a:r>
              <a:rPr lang="en-US" dirty="0"/>
              <a:t>, Ptolemaic period</a:t>
            </a:r>
          </a:p>
        </p:txBody>
      </p:sp>
      <p:sp>
        <p:nvSpPr>
          <p:cNvPr id="3" name="Text Placeholder 2"/>
          <p:cNvSpPr>
            <a:spLocks noGrp="1"/>
          </p:cNvSpPr>
          <p:nvPr>
            <p:ph type="body" sz="quarter" idx="12"/>
          </p:nvPr>
        </p:nvSpPr>
        <p:spPr/>
        <p:txBody>
          <a:bodyPr/>
          <a:lstStyle/>
          <a:p>
            <a:r>
              <a:rPr lang="en-US" dirty="0"/>
              <a:t>3:4</a:t>
            </a:r>
          </a:p>
        </p:txBody>
      </p:sp>
      <p:sp>
        <p:nvSpPr>
          <p:cNvPr id="4" name="Title 3"/>
          <p:cNvSpPr>
            <a:spLocks noGrp="1"/>
          </p:cNvSpPr>
          <p:nvPr>
            <p:ph type="title"/>
          </p:nvPr>
        </p:nvSpPr>
        <p:spPr/>
        <p:txBody>
          <a:bodyPr/>
          <a:lstStyle/>
          <a:p>
            <a:r>
              <a:rPr lang="en-US" dirty="0"/>
              <a:t>Fourth was Adonijah by </a:t>
            </a:r>
            <a:r>
              <a:rPr lang="en-US" dirty="0" err="1"/>
              <a:t>Haggith</a:t>
            </a:r>
            <a:endParaRPr lang="en-US" dirty="0"/>
          </a:p>
        </p:txBody>
      </p:sp>
    </p:spTree>
    <p:extLst>
      <p:ext uri="{BB962C8B-B14F-4D97-AF65-F5344CB8AC3E}">
        <p14:creationId xmlns:p14="http://schemas.microsoft.com/office/powerpoint/2010/main" val="356618041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Kris\Documents\Bolen\02 HVHL\48 People of Palestine\Arab Women\Syrian woman nursing baby, mat07209.jpg"/>
          <p:cNvPicPr>
            <a:picLocks noChangeAspect="1" noChangeArrowheads="1"/>
          </p:cNvPicPr>
          <p:nvPr/>
        </p:nvPicPr>
        <p:blipFill rotWithShape="1">
          <a:blip r:embed="rId3">
            <a:extLst>
              <a:ext uri="{28A0092B-C50C-407E-A947-70E740481C1C}">
                <a14:useLocalDpi xmlns:a14="http://schemas.microsoft.com/office/drawing/2010/main" val="0"/>
              </a:ext>
            </a:extLst>
          </a:blip>
          <a:srcRect t="17917" b="10208"/>
          <a:stretch/>
        </p:blipFill>
        <p:spPr bwMode="auto">
          <a:xfrm>
            <a:off x="1321594" y="133350"/>
            <a:ext cx="6500813" cy="657225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Syrian woman nursing her baby</a:t>
            </a:r>
          </a:p>
        </p:txBody>
      </p:sp>
      <p:sp>
        <p:nvSpPr>
          <p:cNvPr id="3" name="Text Placeholder 2"/>
          <p:cNvSpPr>
            <a:spLocks noGrp="1"/>
          </p:cNvSpPr>
          <p:nvPr>
            <p:ph type="body" sz="quarter" idx="12"/>
          </p:nvPr>
        </p:nvSpPr>
        <p:spPr/>
        <p:txBody>
          <a:bodyPr/>
          <a:lstStyle/>
          <a:p>
            <a:r>
              <a:rPr lang="en-US" dirty="0"/>
              <a:t>3:4</a:t>
            </a:r>
          </a:p>
        </p:txBody>
      </p:sp>
      <p:sp>
        <p:nvSpPr>
          <p:cNvPr id="4" name="Title 3"/>
          <p:cNvSpPr>
            <a:spLocks noGrp="1"/>
          </p:cNvSpPr>
          <p:nvPr>
            <p:ph type="title"/>
          </p:nvPr>
        </p:nvSpPr>
        <p:spPr/>
        <p:txBody>
          <a:bodyPr/>
          <a:lstStyle/>
          <a:p>
            <a:r>
              <a:rPr lang="en-US" dirty="0"/>
              <a:t>Fifth was </a:t>
            </a:r>
            <a:r>
              <a:rPr lang="en-US" dirty="0" err="1"/>
              <a:t>Shephatiah</a:t>
            </a:r>
            <a:r>
              <a:rPr lang="en-US" dirty="0"/>
              <a:t> by </a:t>
            </a:r>
            <a:r>
              <a:rPr lang="en-US" dirty="0" err="1"/>
              <a:t>Abital</a:t>
            </a:r>
            <a:endParaRPr lang="en-US" dirty="0"/>
          </a:p>
        </p:txBody>
      </p:sp>
    </p:spTree>
    <p:extLst>
      <p:ext uri="{BB962C8B-B14F-4D97-AF65-F5344CB8AC3E}">
        <p14:creationId xmlns:p14="http://schemas.microsoft.com/office/powerpoint/2010/main" val="349434564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C:\Users\Kris\Documents\Bolen\Rijksmuseum van Oudheden\Ancient Egypt\Egypt, bottle in form of mother with child infant baby, 18th dynasty, adr1805206348.jpg"/>
          <p:cNvPicPr>
            <a:picLocks noChangeAspect="1" noChangeArrowheads="1"/>
          </p:cNvPicPr>
          <p:nvPr/>
        </p:nvPicPr>
        <p:blipFill rotWithShape="1">
          <a:blip r:embed="rId3">
            <a:extLst>
              <a:ext uri="{28A0092B-C50C-407E-A947-70E740481C1C}">
                <a14:useLocalDpi xmlns:a14="http://schemas.microsoft.com/office/drawing/2010/main" val="0"/>
              </a:ext>
            </a:extLst>
          </a:blip>
          <a:srcRect l="10338" t="18578" r="8026" b="8285"/>
          <a:stretch/>
        </p:blipFill>
        <p:spPr bwMode="auto">
          <a:xfrm>
            <a:off x="1694330" y="0"/>
            <a:ext cx="5755341" cy="6687672"/>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Bottle in the form of a mother and infant, 18th dynasty, circa 1400 BC</a:t>
            </a:r>
          </a:p>
        </p:txBody>
      </p:sp>
      <p:sp>
        <p:nvSpPr>
          <p:cNvPr id="3" name="Text Placeholder 2"/>
          <p:cNvSpPr>
            <a:spLocks noGrp="1"/>
          </p:cNvSpPr>
          <p:nvPr>
            <p:ph type="body" sz="quarter" idx="12"/>
          </p:nvPr>
        </p:nvSpPr>
        <p:spPr/>
        <p:txBody>
          <a:bodyPr/>
          <a:lstStyle/>
          <a:p>
            <a:r>
              <a:rPr lang="en-US" dirty="0"/>
              <a:t>3:5</a:t>
            </a:r>
          </a:p>
        </p:txBody>
      </p:sp>
      <p:sp>
        <p:nvSpPr>
          <p:cNvPr id="4" name="Title 3"/>
          <p:cNvSpPr>
            <a:spLocks noGrp="1"/>
          </p:cNvSpPr>
          <p:nvPr>
            <p:ph type="title"/>
          </p:nvPr>
        </p:nvSpPr>
        <p:spPr/>
        <p:txBody>
          <a:bodyPr/>
          <a:lstStyle/>
          <a:p>
            <a:r>
              <a:rPr lang="en-US" dirty="0"/>
              <a:t>Sixth was </a:t>
            </a:r>
            <a:r>
              <a:rPr lang="en-US" dirty="0" err="1"/>
              <a:t>Ithream</a:t>
            </a:r>
            <a:r>
              <a:rPr lang="en-US" dirty="0"/>
              <a:t> by David’s wife </a:t>
            </a:r>
            <a:r>
              <a:rPr lang="en-US" dirty="0" err="1"/>
              <a:t>Eglah</a:t>
            </a:r>
            <a:endParaRPr lang="en-US" dirty="0"/>
          </a:p>
        </p:txBody>
      </p:sp>
    </p:spTree>
    <p:extLst>
      <p:ext uri="{BB962C8B-B14F-4D97-AF65-F5344CB8AC3E}">
        <p14:creationId xmlns:p14="http://schemas.microsoft.com/office/powerpoint/2010/main" val="173227032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Kris\Documents\Bolen\02 HVHL\48 People of Palestine\American Colony and Matson Family\Anna Spafford baby home in Jerusalem, babies, mat11497.jpg"/>
          <p:cNvPicPr>
            <a:picLocks noChangeAspect="1" noChangeArrowheads="1"/>
          </p:cNvPicPr>
          <p:nvPr/>
        </p:nvPicPr>
        <p:blipFill rotWithShape="1">
          <a:blip r:embed="rId3">
            <a:extLst>
              <a:ext uri="{28A0092B-C50C-407E-A947-70E740481C1C}">
                <a14:useLocalDpi xmlns:a14="http://schemas.microsoft.com/office/drawing/2010/main" val="0"/>
              </a:ext>
            </a:extLst>
          </a:blip>
          <a:srcRect b="4848"/>
          <a:stretch/>
        </p:blipFill>
        <p:spPr bwMode="auto">
          <a:xfrm>
            <a:off x="0" y="314325"/>
            <a:ext cx="9144000" cy="6543675"/>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Babies at the Anna Spafford baby home in Jerusalem, circa 1935</a:t>
            </a:r>
          </a:p>
        </p:txBody>
      </p:sp>
      <p:sp>
        <p:nvSpPr>
          <p:cNvPr id="3" name="Text Placeholder 2"/>
          <p:cNvSpPr>
            <a:spLocks noGrp="1"/>
          </p:cNvSpPr>
          <p:nvPr>
            <p:ph type="body" sz="quarter" idx="12"/>
          </p:nvPr>
        </p:nvSpPr>
        <p:spPr/>
        <p:txBody>
          <a:bodyPr/>
          <a:lstStyle/>
          <a:p>
            <a:r>
              <a:rPr lang="en-US" dirty="0"/>
              <a:t>3:5</a:t>
            </a:r>
          </a:p>
        </p:txBody>
      </p:sp>
      <p:sp>
        <p:nvSpPr>
          <p:cNvPr id="4" name="Title 3"/>
          <p:cNvSpPr>
            <a:spLocks noGrp="1"/>
          </p:cNvSpPr>
          <p:nvPr>
            <p:ph type="title"/>
          </p:nvPr>
        </p:nvSpPr>
        <p:spPr/>
        <p:txBody>
          <a:bodyPr/>
          <a:lstStyle/>
          <a:p>
            <a:r>
              <a:rPr lang="en-US" dirty="0"/>
              <a:t>All these were born to David in Hebron</a:t>
            </a:r>
          </a:p>
        </p:txBody>
      </p:sp>
    </p:spTree>
    <p:extLst>
      <p:ext uri="{BB962C8B-B14F-4D97-AF65-F5344CB8AC3E}">
        <p14:creationId xmlns:p14="http://schemas.microsoft.com/office/powerpoint/2010/main" val="100115584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close up of a rock&#10;&#10;Description automatically generated">
            <a:extLst>
              <a:ext uri="{FF2B5EF4-FFF2-40B4-BE49-F238E27FC236}">
                <a16:creationId xmlns:a16="http://schemas.microsoft.com/office/drawing/2014/main" id="{DE525648-8EB6-4E9E-8953-BE679F698FC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47472"/>
            <a:ext cx="9144000" cy="6163056"/>
          </a:xfrm>
          <a:prstGeom prst="rect">
            <a:avLst/>
          </a:prstGeom>
        </p:spPr>
      </p:pic>
      <p:sp>
        <p:nvSpPr>
          <p:cNvPr id="2" name="Text Placeholder 1"/>
          <p:cNvSpPr>
            <a:spLocks noGrp="1"/>
          </p:cNvSpPr>
          <p:nvPr>
            <p:ph type="body" sz="quarter" idx="10"/>
          </p:nvPr>
        </p:nvSpPr>
        <p:spPr/>
        <p:txBody>
          <a:bodyPr/>
          <a:lstStyle/>
          <a:p>
            <a:r>
              <a:rPr lang="en-US" dirty="0"/>
              <a:t>Hebron (Tel </a:t>
            </a:r>
            <a:r>
              <a:rPr lang="en-US" dirty="0" err="1"/>
              <a:t>Rumeida</a:t>
            </a:r>
            <a:r>
              <a:rPr lang="en-US" dirty="0"/>
              <a:t>) and Machpelah (aerial view from the south)</a:t>
            </a:r>
          </a:p>
        </p:txBody>
      </p:sp>
      <p:sp>
        <p:nvSpPr>
          <p:cNvPr id="3" name="Text Placeholder 2"/>
          <p:cNvSpPr>
            <a:spLocks noGrp="1"/>
          </p:cNvSpPr>
          <p:nvPr>
            <p:ph type="body" sz="quarter" idx="12"/>
          </p:nvPr>
        </p:nvSpPr>
        <p:spPr/>
        <p:txBody>
          <a:bodyPr/>
          <a:lstStyle/>
          <a:p>
            <a:r>
              <a:rPr lang="en-US" dirty="0"/>
              <a:t>3:5</a:t>
            </a:r>
          </a:p>
        </p:txBody>
      </p:sp>
      <p:sp>
        <p:nvSpPr>
          <p:cNvPr id="4" name="Title 3"/>
          <p:cNvSpPr>
            <a:spLocks noGrp="1"/>
          </p:cNvSpPr>
          <p:nvPr>
            <p:ph type="title"/>
          </p:nvPr>
        </p:nvSpPr>
        <p:spPr/>
        <p:txBody>
          <a:bodyPr/>
          <a:lstStyle/>
          <a:p>
            <a:r>
              <a:rPr lang="en-US" dirty="0"/>
              <a:t>All these were born to David in Hebron</a:t>
            </a:r>
          </a:p>
        </p:txBody>
      </p:sp>
    </p:spTree>
    <p:extLst>
      <p:ext uri="{BB962C8B-B14F-4D97-AF65-F5344CB8AC3E}">
        <p14:creationId xmlns:p14="http://schemas.microsoft.com/office/powerpoint/2010/main" val="363164350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C:\Users\Kris\Documents\Bolen\04 0Adds 2012\19 Museum\Rome Museums\Vatican Museum\Gregoriano Egyptian\Assyrian dignitary leading group of prisoners, from Nimrud northwest palace, 883-859 BC, tb0512176476.jpg"/>
          <p:cNvPicPr>
            <a:picLocks noChangeAspect="1" noChangeArrowheads="1"/>
          </p:cNvPicPr>
          <p:nvPr/>
        </p:nvPicPr>
        <p:blipFill rotWithShape="1">
          <a:blip r:embed="rId3">
            <a:extLst>
              <a:ext uri="{28A0092B-C50C-407E-A947-70E740481C1C}">
                <a14:useLocalDpi xmlns:a14="http://schemas.microsoft.com/office/drawing/2010/main" val="0"/>
              </a:ext>
            </a:extLst>
          </a:blip>
          <a:srcRect t="4887" b="4887"/>
          <a:stretch/>
        </p:blipFill>
        <p:spPr bwMode="auto">
          <a:xfrm>
            <a:off x="1367988" y="1"/>
            <a:ext cx="6408024"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Assyrian dignitary leading a group of prisoners, from Nimrud, 883–859 BC</a:t>
            </a:r>
          </a:p>
        </p:txBody>
      </p:sp>
      <p:sp>
        <p:nvSpPr>
          <p:cNvPr id="3" name="Text Placeholder 2"/>
          <p:cNvSpPr>
            <a:spLocks noGrp="1"/>
          </p:cNvSpPr>
          <p:nvPr>
            <p:ph type="body" sz="quarter" idx="12"/>
          </p:nvPr>
        </p:nvSpPr>
        <p:spPr/>
        <p:txBody>
          <a:bodyPr/>
          <a:lstStyle/>
          <a:p>
            <a:r>
              <a:rPr lang="en-US" dirty="0"/>
              <a:t>3:6</a:t>
            </a:r>
          </a:p>
        </p:txBody>
      </p:sp>
      <p:sp>
        <p:nvSpPr>
          <p:cNvPr id="4" name="Title 3"/>
          <p:cNvSpPr>
            <a:spLocks noGrp="1"/>
          </p:cNvSpPr>
          <p:nvPr>
            <p:ph type="title"/>
          </p:nvPr>
        </p:nvSpPr>
        <p:spPr/>
        <p:txBody>
          <a:bodyPr/>
          <a:lstStyle/>
          <a:p>
            <a:r>
              <a:rPr lang="en-US" dirty="0"/>
              <a:t>While there was war . . . Abner made himself strong in the house of Saul</a:t>
            </a:r>
          </a:p>
        </p:txBody>
      </p:sp>
    </p:spTree>
    <p:extLst>
      <p:ext uri="{BB962C8B-B14F-4D97-AF65-F5344CB8AC3E}">
        <p14:creationId xmlns:p14="http://schemas.microsoft.com/office/powerpoint/2010/main" val="403916813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Married woman from Bethlehem wearing hat and veil, mat04644.jpg"/>
          <p:cNvPicPr>
            <a:picLocks noChangeAspect="1"/>
          </p:cNvPicPr>
          <p:nvPr/>
        </p:nvPicPr>
        <p:blipFill rotWithShape="1">
          <a:blip r:embed="rId3">
            <a:extLst>
              <a:ext uri="{28A0092B-C50C-407E-A947-70E740481C1C}">
                <a14:useLocalDpi xmlns:a14="http://schemas.microsoft.com/office/drawing/2010/main" val="0"/>
              </a:ext>
            </a:extLst>
          </a:blip>
          <a:srcRect t="19269"/>
          <a:stretch/>
        </p:blipFill>
        <p:spPr>
          <a:xfrm>
            <a:off x="1540193" y="304800"/>
            <a:ext cx="6063615" cy="6553200"/>
          </a:xfrm>
          <a:prstGeom prst="rect">
            <a:avLst/>
          </a:prstGeom>
        </p:spPr>
      </p:pic>
      <p:sp>
        <p:nvSpPr>
          <p:cNvPr id="2" name="Text Placeholder 1"/>
          <p:cNvSpPr>
            <a:spLocks noGrp="1"/>
          </p:cNvSpPr>
          <p:nvPr>
            <p:ph type="body" sz="quarter" idx="10"/>
          </p:nvPr>
        </p:nvSpPr>
        <p:spPr/>
        <p:txBody>
          <a:bodyPr/>
          <a:lstStyle/>
          <a:p>
            <a:r>
              <a:rPr lang="en-US" dirty="0"/>
              <a:t>Married woman from Bethlehem wearing a hat and veil</a:t>
            </a:r>
          </a:p>
        </p:txBody>
      </p:sp>
      <p:sp>
        <p:nvSpPr>
          <p:cNvPr id="3" name="Text Placeholder 2"/>
          <p:cNvSpPr>
            <a:spLocks noGrp="1"/>
          </p:cNvSpPr>
          <p:nvPr>
            <p:ph type="body" sz="quarter" idx="12"/>
          </p:nvPr>
        </p:nvSpPr>
        <p:spPr/>
        <p:txBody>
          <a:bodyPr/>
          <a:lstStyle/>
          <a:p>
            <a:r>
              <a:rPr lang="en-US" dirty="0"/>
              <a:t>3:7</a:t>
            </a:r>
          </a:p>
        </p:txBody>
      </p:sp>
      <p:sp>
        <p:nvSpPr>
          <p:cNvPr id="4" name="Title 3"/>
          <p:cNvSpPr>
            <a:spLocks noGrp="1"/>
          </p:cNvSpPr>
          <p:nvPr>
            <p:ph type="title"/>
          </p:nvPr>
        </p:nvSpPr>
        <p:spPr/>
        <p:txBody>
          <a:bodyPr/>
          <a:lstStyle/>
          <a:p>
            <a:r>
              <a:rPr lang="en-US" dirty="0"/>
              <a:t>Now Saul had a concubine, whose name was </a:t>
            </a:r>
            <a:r>
              <a:rPr lang="en-US" dirty="0" err="1"/>
              <a:t>Rizpah</a:t>
            </a:r>
            <a:endParaRPr lang="en-US" dirty="0"/>
          </a:p>
        </p:txBody>
      </p:sp>
    </p:spTree>
    <p:extLst>
      <p:ext uri="{BB962C8B-B14F-4D97-AF65-F5344CB8AC3E}">
        <p14:creationId xmlns:p14="http://schemas.microsoft.com/office/powerpoint/2010/main" val="37891432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Kris\Documents\Bolen\PCB size\British Museum-pcb\Assyria\Nimrud, Assyrian soldiers breaching city wall, reign of Ashurnasirpal II, adr1805194466.jpg"/>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contrast="10000"/>
                    </a14:imgEffect>
                  </a14:imgLayer>
                </a14:imgProps>
              </a:ext>
              <a:ext uri="{28A0092B-C50C-407E-A947-70E740481C1C}">
                <a14:useLocalDpi xmlns:a14="http://schemas.microsoft.com/office/drawing/2010/main" val="0"/>
              </a:ext>
            </a:extLst>
          </a:blip>
          <a:srcRect t="11030" b="6274"/>
          <a:stretch/>
        </p:blipFill>
        <p:spPr bwMode="auto">
          <a:xfrm>
            <a:off x="0" y="-1"/>
            <a:ext cx="9144000" cy="6858001"/>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Assyrian soldiers breaching a city wall, from Nimrud, reign of Ashurnasirpal II, 9th century BC</a:t>
            </a:r>
          </a:p>
        </p:txBody>
      </p:sp>
      <p:sp>
        <p:nvSpPr>
          <p:cNvPr id="3" name="Text Placeholder 2"/>
          <p:cNvSpPr>
            <a:spLocks noGrp="1"/>
          </p:cNvSpPr>
          <p:nvPr>
            <p:ph type="body" sz="quarter" idx="12"/>
          </p:nvPr>
        </p:nvSpPr>
        <p:spPr/>
        <p:txBody>
          <a:bodyPr/>
          <a:lstStyle/>
          <a:p>
            <a:r>
              <a:rPr lang="en-US" dirty="0"/>
              <a:t>3:1</a:t>
            </a:r>
          </a:p>
        </p:txBody>
      </p:sp>
      <p:sp>
        <p:nvSpPr>
          <p:cNvPr id="4" name="Title 3"/>
          <p:cNvSpPr>
            <a:spLocks noGrp="1"/>
          </p:cNvSpPr>
          <p:nvPr>
            <p:ph type="title"/>
          </p:nvPr>
        </p:nvSpPr>
        <p:spPr/>
        <p:txBody>
          <a:bodyPr/>
          <a:lstStyle/>
          <a:p>
            <a:r>
              <a:rPr lang="en-US" dirty="0"/>
              <a:t>There was a long war between the house of Saul and the house of David</a:t>
            </a:r>
          </a:p>
        </p:txBody>
      </p:sp>
    </p:spTree>
    <p:extLst>
      <p:ext uri="{BB962C8B-B14F-4D97-AF65-F5344CB8AC3E}">
        <p14:creationId xmlns:p14="http://schemas.microsoft.com/office/powerpoint/2010/main" val="275893830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close up&#10;&#10;Description automatically generated">
            <a:extLst>
              <a:ext uri="{FF2B5EF4-FFF2-40B4-BE49-F238E27FC236}">
                <a16:creationId xmlns:a16="http://schemas.microsoft.com/office/drawing/2014/main" id="{0634FA6E-B8E8-49C8-BD17-1DAC2998184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6576"/>
            <a:ext cx="9144000" cy="6784848"/>
          </a:xfrm>
          <a:prstGeom prst="rect">
            <a:avLst/>
          </a:prstGeom>
        </p:spPr>
      </p:pic>
      <p:sp>
        <p:nvSpPr>
          <p:cNvPr id="2" name="Text Placeholder 1"/>
          <p:cNvSpPr>
            <a:spLocks noGrp="1"/>
          </p:cNvSpPr>
          <p:nvPr>
            <p:ph type="body" sz="quarter" idx="10"/>
          </p:nvPr>
        </p:nvSpPr>
        <p:spPr/>
        <p:txBody>
          <a:bodyPr/>
          <a:lstStyle/>
          <a:p>
            <a:r>
              <a:rPr lang="en-US" dirty="0"/>
              <a:t>Carved amber bow of a fibula (safety pin), Etruscan, circa 500 BC</a:t>
            </a:r>
          </a:p>
        </p:txBody>
      </p:sp>
      <p:sp>
        <p:nvSpPr>
          <p:cNvPr id="3" name="Text Placeholder 2"/>
          <p:cNvSpPr>
            <a:spLocks noGrp="1"/>
          </p:cNvSpPr>
          <p:nvPr>
            <p:ph type="body" sz="quarter" idx="12"/>
          </p:nvPr>
        </p:nvSpPr>
        <p:spPr/>
        <p:txBody>
          <a:bodyPr/>
          <a:lstStyle/>
          <a:p>
            <a:r>
              <a:rPr lang="en-US" dirty="0"/>
              <a:t>3:7</a:t>
            </a:r>
          </a:p>
        </p:txBody>
      </p:sp>
      <p:sp>
        <p:nvSpPr>
          <p:cNvPr id="4" name="Title 3"/>
          <p:cNvSpPr>
            <a:spLocks noGrp="1"/>
          </p:cNvSpPr>
          <p:nvPr>
            <p:ph type="title"/>
          </p:nvPr>
        </p:nvSpPr>
        <p:spPr/>
        <p:txBody>
          <a:bodyPr/>
          <a:lstStyle/>
          <a:p>
            <a:r>
              <a:rPr lang="en-US" dirty="0" err="1"/>
              <a:t>Ish-bosheth</a:t>
            </a:r>
            <a:r>
              <a:rPr lang="en-US" dirty="0"/>
              <a:t> said to Abner, “Why have you gone in to my father’s concubine?”</a:t>
            </a:r>
          </a:p>
        </p:txBody>
      </p:sp>
    </p:spTree>
    <p:extLst>
      <p:ext uri="{BB962C8B-B14F-4D97-AF65-F5344CB8AC3E}">
        <p14:creationId xmlns:p14="http://schemas.microsoft.com/office/powerpoint/2010/main" val="354593620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Sheepdogs in eastern Samaria</a:t>
            </a:r>
          </a:p>
        </p:txBody>
      </p:sp>
      <p:sp>
        <p:nvSpPr>
          <p:cNvPr id="3" name="Text Placeholder 2"/>
          <p:cNvSpPr>
            <a:spLocks noGrp="1"/>
          </p:cNvSpPr>
          <p:nvPr>
            <p:ph type="body" sz="quarter" idx="12"/>
          </p:nvPr>
        </p:nvSpPr>
        <p:spPr/>
        <p:txBody>
          <a:bodyPr/>
          <a:lstStyle/>
          <a:p>
            <a:r>
              <a:rPr lang="en-US" dirty="0"/>
              <a:t>3:8</a:t>
            </a:r>
          </a:p>
        </p:txBody>
      </p:sp>
      <p:sp>
        <p:nvSpPr>
          <p:cNvPr id="4" name="Title 3"/>
          <p:cNvSpPr>
            <a:spLocks noGrp="1"/>
          </p:cNvSpPr>
          <p:nvPr>
            <p:ph type="title"/>
          </p:nvPr>
        </p:nvSpPr>
        <p:spPr/>
        <p:txBody>
          <a:bodyPr/>
          <a:lstStyle/>
          <a:p>
            <a:r>
              <a:rPr lang="en-US" dirty="0"/>
              <a:t>But Abner was very angry and said, “Am I a dog’s head that belongs to Judah?”</a:t>
            </a:r>
          </a:p>
        </p:txBody>
      </p:sp>
      <p:pic>
        <p:nvPicPr>
          <p:cNvPr id="5" name="Picture 4" descr="Sheepdogs in eastern Samaria, tb031405356.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88620"/>
            <a:ext cx="9144000" cy="6080760"/>
          </a:xfrm>
          <a:prstGeom prst="rect">
            <a:avLst/>
          </a:prstGeom>
        </p:spPr>
      </p:pic>
    </p:spTree>
    <p:extLst>
      <p:ext uri="{BB962C8B-B14F-4D97-AF65-F5344CB8AC3E}">
        <p14:creationId xmlns:p14="http://schemas.microsoft.com/office/powerpoint/2010/main" val="88551984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“No dogs” sign in Halicarnassus</a:t>
            </a:r>
          </a:p>
        </p:txBody>
      </p:sp>
      <p:sp>
        <p:nvSpPr>
          <p:cNvPr id="3" name="Text Placeholder 2"/>
          <p:cNvSpPr>
            <a:spLocks noGrp="1"/>
          </p:cNvSpPr>
          <p:nvPr>
            <p:ph type="body" sz="quarter" idx="12"/>
          </p:nvPr>
        </p:nvSpPr>
        <p:spPr/>
        <p:txBody>
          <a:bodyPr/>
          <a:lstStyle/>
          <a:p>
            <a:r>
              <a:rPr lang="en-US" dirty="0"/>
              <a:t>3:8</a:t>
            </a:r>
          </a:p>
        </p:txBody>
      </p:sp>
      <p:sp>
        <p:nvSpPr>
          <p:cNvPr id="4" name="Title 3"/>
          <p:cNvSpPr>
            <a:spLocks noGrp="1"/>
          </p:cNvSpPr>
          <p:nvPr>
            <p:ph type="title"/>
          </p:nvPr>
        </p:nvSpPr>
        <p:spPr/>
        <p:txBody>
          <a:bodyPr/>
          <a:lstStyle/>
          <a:p>
            <a:r>
              <a:rPr lang="en-US" dirty="0"/>
              <a:t>But Abner was very angry and said, “Am I a dog’s head that belongs to Judah?”</a:t>
            </a:r>
          </a:p>
        </p:txBody>
      </p:sp>
      <p:pic>
        <p:nvPicPr>
          <p:cNvPr id="6" name="Picture 5" descr="No dogs sign in Halicarnassus, tb062106984.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65760"/>
            <a:ext cx="9144000" cy="6126480"/>
          </a:xfrm>
          <a:prstGeom prst="rect">
            <a:avLst/>
          </a:prstGeom>
        </p:spPr>
      </p:pic>
    </p:spTree>
    <p:extLst>
      <p:ext uri="{BB962C8B-B14F-4D97-AF65-F5344CB8AC3E}">
        <p14:creationId xmlns:p14="http://schemas.microsoft.com/office/powerpoint/2010/main" val="26834749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ssyrian dog figurine, adr1006054490.jp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33600" y="4281"/>
            <a:ext cx="4876800" cy="6849438"/>
          </a:xfrm>
          <a:prstGeom prst="rect">
            <a:avLst/>
          </a:prstGeom>
        </p:spPr>
      </p:pic>
      <p:sp>
        <p:nvSpPr>
          <p:cNvPr id="2" name="Text Placeholder 1"/>
          <p:cNvSpPr>
            <a:spLocks noGrp="1"/>
          </p:cNvSpPr>
          <p:nvPr>
            <p:ph type="body" sz="quarter" idx="10"/>
          </p:nvPr>
        </p:nvSpPr>
        <p:spPr/>
        <p:txBody>
          <a:bodyPr/>
          <a:lstStyle/>
          <a:p>
            <a:r>
              <a:rPr lang="en-US" dirty="0"/>
              <a:t>Assyrian dog figurine, circa 7th century BC</a:t>
            </a:r>
          </a:p>
        </p:txBody>
      </p:sp>
      <p:sp>
        <p:nvSpPr>
          <p:cNvPr id="3" name="Text Placeholder 2"/>
          <p:cNvSpPr>
            <a:spLocks noGrp="1"/>
          </p:cNvSpPr>
          <p:nvPr>
            <p:ph type="body" sz="quarter" idx="12"/>
          </p:nvPr>
        </p:nvSpPr>
        <p:spPr/>
        <p:txBody>
          <a:bodyPr/>
          <a:lstStyle/>
          <a:p>
            <a:r>
              <a:rPr lang="en-US" dirty="0"/>
              <a:t>3:8</a:t>
            </a:r>
          </a:p>
        </p:txBody>
      </p:sp>
      <p:sp>
        <p:nvSpPr>
          <p:cNvPr id="4" name="Title 3"/>
          <p:cNvSpPr>
            <a:spLocks noGrp="1"/>
          </p:cNvSpPr>
          <p:nvPr>
            <p:ph type="title"/>
          </p:nvPr>
        </p:nvSpPr>
        <p:spPr/>
        <p:txBody>
          <a:bodyPr/>
          <a:lstStyle/>
          <a:p>
            <a:r>
              <a:rPr lang="en-US" dirty="0"/>
              <a:t>But Abner was very angry and said, “Am I a dog’s head that belongs to Judah?”</a:t>
            </a:r>
          </a:p>
        </p:txBody>
      </p:sp>
    </p:spTree>
    <p:extLst>
      <p:ext uri="{BB962C8B-B14F-4D97-AF65-F5344CB8AC3E}">
        <p14:creationId xmlns:p14="http://schemas.microsoft.com/office/powerpoint/2010/main" val="106133537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C:\Users\Kris\Documents\Bolen\PCB size\British Museum 2019-pcb\Assyria\Relief of battle scene, vulture with entrails, from Central Palace at Nimrud, ca 728 BC, tb0929197002.jpg"/>
          <p:cNvPicPr>
            <a:picLocks noChangeAspect="1" noChangeArrowheads="1"/>
          </p:cNvPicPr>
          <p:nvPr/>
        </p:nvPicPr>
        <p:blipFill rotWithShape="1">
          <a:blip r:embed="rId3">
            <a:extLst>
              <a:ext uri="{28A0092B-C50C-407E-A947-70E740481C1C}">
                <a14:useLocalDpi xmlns:a14="http://schemas.microsoft.com/office/drawing/2010/main" val="0"/>
              </a:ext>
            </a:extLst>
          </a:blip>
          <a:srcRect t="10516" b="6399"/>
          <a:stretch/>
        </p:blipFill>
        <p:spPr bwMode="auto">
          <a:xfrm>
            <a:off x="0" y="133350"/>
            <a:ext cx="9144000" cy="653415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Relief of vulture with entrails, from a battle scene at the Central Palace at Nimrud, circa 728 BC</a:t>
            </a:r>
          </a:p>
        </p:txBody>
      </p:sp>
      <p:sp>
        <p:nvSpPr>
          <p:cNvPr id="3" name="Text Placeholder 2"/>
          <p:cNvSpPr>
            <a:spLocks noGrp="1"/>
          </p:cNvSpPr>
          <p:nvPr>
            <p:ph type="body" sz="quarter" idx="12"/>
          </p:nvPr>
        </p:nvSpPr>
        <p:spPr/>
        <p:txBody>
          <a:bodyPr/>
          <a:lstStyle/>
          <a:p>
            <a:r>
              <a:rPr lang="en-US" dirty="0"/>
              <a:t>3:9</a:t>
            </a:r>
          </a:p>
        </p:txBody>
      </p:sp>
      <p:sp>
        <p:nvSpPr>
          <p:cNvPr id="4" name="Title 3"/>
          <p:cNvSpPr>
            <a:spLocks noGrp="1"/>
          </p:cNvSpPr>
          <p:nvPr>
            <p:ph type="title"/>
          </p:nvPr>
        </p:nvSpPr>
        <p:spPr/>
        <p:txBody>
          <a:bodyPr/>
          <a:lstStyle/>
          <a:p>
            <a:r>
              <a:rPr lang="en-US" dirty="0"/>
              <a:t>May God do so and more to Abner, if I do not accomplish for David what Yahweh has sworn</a:t>
            </a:r>
          </a:p>
        </p:txBody>
      </p:sp>
    </p:spTree>
    <p:extLst>
      <p:ext uri="{BB962C8B-B14F-4D97-AF65-F5344CB8AC3E}">
        <p14:creationId xmlns:p14="http://schemas.microsoft.com/office/powerpoint/2010/main" val="47562539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box&#10;&#10;Description automatically generated">
            <a:extLst>
              <a:ext uri="{FF2B5EF4-FFF2-40B4-BE49-F238E27FC236}">
                <a16:creationId xmlns:a16="http://schemas.microsoft.com/office/drawing/2014/main" id="{02B36DC9-E559-49B3-948A-0C604E65FFC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5720"/>
            <a:ext cx="9144000" cy="6766560"/>
          </a:xfrm>
          <a:prstGeom prst="rect">
            <a:avLst/>
          </a:prstGeom>
        </p:spPr>
      </p:pic>
      <p:sp>
        <p:nvSpPr>
          <p:cNvPr id="2" name="Text Placeholder 1"/>
          <p:cNvSpPr>
            <a:spLocks noGrp="1"/>
          </p:cNvSpPr>
          <p:nvPr>
            <p:ph type="body" sz="quarter" idx="10"/>
          </p:nvPr>
        </p:nvSpPr>
        <p:spPr/>
        <p:txBody>
          <a:bodyPr/>
          <a:lstStyle/>
          <a:p>
            <a:r>
              <a:rPr lang="en-US" dirty="0"/>
              <a:t>Ivory furniture inlay with a Canaanite ruler on his throne, from Megiddo, 13th century BC</a:t>
            </a:r>
          </a:p>
        </p:txBody>
      </p:sp>
      <p:sp>
        <p:nvSpPr>
          <p:cNvPr id="3" name="Text Placeholder 2"/>
          <p:cNvSpPr>
            <a:spLocks noGrp="1"/>
          </p:cNvSpPr>
          <p:nvPr>
            <p:ph type="body" sz="quarter" idx="12"/>
          </p:nvPr>
        </p:nvSpPr>
        <p:spPr/>
        <p:txBody>
          <a:bodyPr/>
          <a:lstStyle/>
          <a:p>
            <a:r>
              <a:rPr lang="en-US" dirty="0"/>
              <a:t>3:10</a:t>
            </a:r>
          </a:p>
        </p:txBody>
      </p:sp>
      <p:sp>
        <p:nvSpPr>
          <p:cNvPr id="4" name="Title 3"/>
          <p:cNvSpPr>
            <a:spLocks noGrp="1"/>
          </p:cNvSpPr>
          <p:nvPr>
            <p:ph type="title"/>
          </p:nvPr>
        </p:nvSpPr>
        <p:spPr/>
        <p:txBody>
          <a:bodyPr/>
          <a:lstStyle/>
          <a:p>
            <a:r>
              <a:rPr lang="en-US" dirty="0"/>
              <a:t>To set up the throne of David over Israel and over Judah</a:t>
            </a:r>
          </a:p>
        </p:txBody>
      </p:sp>
    </p:spTree>
    <p:extLst>
      <p:ext uri="{BB962C8B-B14F-4D97-AF65-F5344CB8AC3E}">
        <p14:creationId xmlns:p14="http://schemas.microsoft.com/office/powerpoint/2010/main" val="290656450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Dan tell and Iron Age gate aerial from south, ws011315126.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83667"/>
            <a:ext cx="9144000" cy="6464808"/>
          </a:xfrm>
          <a:prstGeom prst="rect">
            <a:avLst/>
          </a:prstGeom>
        </p:spPr>
      </p:pic>
      <p:sp>
        <p:nvSpPr>
          <p:cNvPr id="2" name="Text Placeholder 1"/>
          <p:cNvSpPr>
            <a:spLocks noGrp="1"/>
          </p:cNvSpPr>
          <p:nvPr>
            <p:ph type="body" sz="quarter" idx="10"/>
          </p:nvPr>
        </p:nvSpPr>
        <p:spPr/>
        <p:txBody>
          <a:bodyPr/>
          <a:lstStyle/>
          <a:p>
            <a:r>
              <a:rPr lang="en-US" dirty="0"/>
              <a:t>Dan (aerial view from the south)</a:t>
            </a:r>
          </a:p>
        </p:txBody>
      </p:sp>
      <p:sp>
        <p:nvSpPr>
          <p:cNvPr id="3" name="Text Placeholder 2"/>
          <p:cNvSpPr>
            <a:spLocks noGrp="1"/>
          </p:cNvSpPr>
          <p:nvPr>
            <p:ph type="body" sz="quarter" idx="12"/>
          </p:nvPr>
        </p:nvSpPr>
        <p:spPr/>
        <p:txBody>
          <a:bodyPr/>
          <a:lstStyle/>
          <a:p>
            <a:r>
              <a:rPr lang="en-US" dirty="0"/>
              <a:t>3:10</a:t>
            </a:r>
          </a:p>
        </p:txBody>
      </p:sp>
      <p:sp>
        <p:nvSpPr>
          <p:cNvPr id="4" name="Title 3"/>
          <p:cNvSpPr>
            <a:spLocks noGrp="1"/>
          </p:cNvSpPr>
          <p:nvPr>
            <p:ph type="title"/>
          </p:nvPr>
        </p:nvSpPr>
        <p:spPr/>
        <p:txBody>
          <a:bodyPr/>
          <a:lstStyle/>
          <a:p>
            <a:r>
              <a:rPr lang="en-US" dirty="0"/>
              <a:t>To set up the throne of David over Israel and over Judah, from Dan even to Beersheba</a:t>
            </a:r>
          </a:p>
        </p:txBody>
      </p:sp>
    </p:spTree>
    <p:extLst>
      <p:ext uri="{BB962C8B-B14F-4D97-AF65-F5344CB8AC3E}">
        <p14:creationId xmlns:p14="http://schemas.microsoft.com/office/powerpoint/2010/main" val="88098286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Dan tell and Iron Age gate aerial from south, ws011315126.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83667"/>
            <a:ext cx="9144000" cy="6464808"/>
          </a:xfrm>
          <a:prstGeom prst="rect">
            <a:avLst/>
          </a:prstGeom>
        </p:spPr>
      </p:pic>
      <p:sp>
        <p:nvSpPr>
          <p:cNvPr id="2" name="Text Placeholder 1"/>
          <p:cNvSpPr>
            <a:spLocks noGrp="1"/>
          </p:cNvSpPr>
          <p:nvPr>
            <p:ph type="body" sz="quarter" idx="10"/>
          </p:nvPr>
        </p:nvSpPr>
        <p:spPr/>
        <p:txBody>
          <a:bodyPr/>
          <a:lstStyle/>
          <a:p>
            <a:r>
              <a:rPr lang="en-US" dirty="0"/>
              <a:t>Dan (aerial view from the south)</a:t>
            </a:r>
          </a:p>
        </p:txBody>
      </p:sp>
      <p:sp>
        <p:nvSpPr>
          <p:cNvPr id="3" name="Text Placeholder 2"/>
          <p:cNvSpPr>
            <a:spLocks noGrp="1"/>
          </p:cNvSpPr>
          <p:nvPr>
            <p:ph type="body" sz="quarter" idx="12"/>
          </p:nvPr>
        </p:nvSpPr>
        <p:spPr/>
        <p:txBody>
          <a:bodyPr/>
          <a:lstStyle/>
          <a:p>
            <a:r>
              <a:rPr lang="en-US" dirty="0"/>
              <a:t>3:10</a:t>
            </a:r>
          </a:p>
        </p:txBody>
      </p:sp>
      <p:sp>
        <p:nvSpPr>
          <p:cNvPr id="4" name="Title 3"/>
          <p:cNvSpPr>
            <a:spLocks noGrp="1"/>
          </p:cNvSpPr>
          <p:nvPr>
            <p:ph type="title"/>
          </p:nvPr>
        </p:nvSpPr>
        <p:spPr/>
        <p:txBody>
          <a:bodyPr/>
          <a:lstStyle/>
          <a:p>
            <a:r>
              <a:rPr lang="en-US" dirty="0"/>
              <a:t>To set up the throne of David over Israel and over Judah, from Dan even to Beersheba</a:t>
            </a:r>
          </a:p>
        </p:txBody>
      </p:sp>
      <p:sp>
        <p:nvSpPr>
          <p:cNvPr id="6" name="Text Box 5"/>
          <p:cNvSpPr txBox="1">
            <a:spLocks noChangeArrowheads="1"/>
          </p:cNvSpPr>
          <p:nvPr/>
        </p:nvSpPr>
        <p:spPr bwMode="auto">
          <a:xfrm>
            <a:off x="3465790" y="4867275"/>
            <a:ext cx="3226114" cy="400110"/>
          </a:xfrm>
          <a:prstGeom prst="rect">
            <a:avLst/>
          </a:prstGeom>
          <a:noFill/>
          <a:ln w="9525">
            <a:noFill/>
            <a:miter lim="800000"/>
            <a:headEnd/>
            <a:tailEnd/>
          </a:ln>
          <a:effectLst/>
        </p:spPr>
        <p:txBody>
          <a:bodyPr wrap="none">
            <a:spAutoFit/>
          </a:bodyPr>
          <a:lstStyle>
            <a:lvl1pPr eaLnBrk="0" hangingPunct="0">
              <a:defRPr sz="2400">
                <a:solidFill>
                  <a:schemeClr val="tx1"/>
                </a:solidFill>
                <a:latin typeface="Arial" charset="0"/>
                <a:cs typeface="Times New Roman" charset="0"/>
              </a:defRPr>
            </a:lvl1pPr>
            <a:lvl2pPr marL="742950" indent="-285750" eaLnBrk="0" hangingPunct="0">
              <a:defRPr sz="2400">
                <a:solidFill>
                  <a:schemeClr val="tx1"/>
                </a:solidFill>
                <a:latin typeface="Arial" charset="0"/>
                <a:cs typeface="Times New Roman" charset="0"/>
              </a:defRPr>
            </a:lvl2pPr>
            <a:lvl3pPr marL="1143000" indent="-228600" eaLnBrk="0" hangingPunct="0">
              <a:defRPr sz="2400">
                <a:solidFill>
                  <a:schemeClr val="tx1"/>
                </a:solidFill>
                <a:latin typeface="Arial" charset="0"/>
                <a:cs typeface="Times New Roman" charset="0"/>
              </a:defRPr>
            </a:lvl3pPr>
            <a:lvl4pPr marL="1600200" indent="-228600" eaLnBrk="0" hangingPunct="0">
              <a:defRPr sz="2400">
                <a:solidFill>
                  <a:schemeClr val="tx1"/>
                </a:solidFill>
                <a:latin typeface="Arial" charset="0"/>
                <a:cs typeface="Times New Roman" charset="0"/>
              </a:defRPr>
            </a:lvl4pPr>
            <a:lvl5pPr marL="2057400" indent="-228600" eaLnBrk="0" hangingPunct="0">
              <a:defRPr sz="2400">
                <a:solidFill>
                  <a:schemeClr val="tx1"/>
                </a:solidFill>
                <a:latin typeface="Arial" charset="0"/>
                <a:cs typeface="Times New Roman" charset="0"/>
              </a:defRPr>
            </a:lvl5pPr>
            <a:lvl6pPr marL="2514600" indent="-228600" eaLnBrk="0" fontAlgn="base" hangingPunct="0">
              <a:spcBef>
                <a:spcPct val="0"/>
              </a:spcBef>
              <a:spcAft>
                <a:spcPct val="0"/>
              </a:spcAft>
              <a:defRPr sz="2400">
                <a:solidFill>
                  <a:schemeClr val="tx1"/>
                </a:solidFill>
                <a:latin typeface="Arial" charset="0"/>
                <a:cs typeface="Times New Roman" charset="0"/>
              </a:defRPr>
            </a:lvl6pPr>
            <a:lvl7pPr marL="2971800" indent="-228600" eaLnBrk="0" fontAlgn="base" hangingPunct="0">
              <a:spcBef>
                <a:spcPct val="0"/>
              </a:spcBef>
              <a:spcAft>
                <a:spcPct val="0"/>
              </a:spcAft>
              <a:defRPr sz="2400">
                <a:solidFill>
                  <a:schemeClr val="tx1"/>
                </a:solidFill>
                <a:latin typeface="Arial" charset="0"/>
                <a:cs typeface="Times New Roman" charset="0"/>
              </a:defRPr>
            </a:lvl7pPr>
            <a:lvl8pPr marL="3429000" indent="-228600" eaLnBrk="0" fontAlgn="base" hangingPunct="0">
              <a:spcBef>
                <a:spcPct val="0"/>
              </a:spcBef>
              <a:spcAft>
                <a:spcPct val="0"/>
              </a:spcAft>
              <a:defRPr sz="2400">
                <a:solidFill>
                  <a:schemeClr val="tx1"/>
                </a:solidFill>
                <a:latin typeface="Arial" charset="0"/>
                <a:cs typeface="Times New Roman" charset="0"/>
              </a:defRPr>
            </a:lvl8pPr>
            <a:lvl9pPr marL="3886200" indent="-228600" eaLnBrk="0" fontAlgn="base" hangingPunct="0">
              <a:spcBef>
                <a:spcPct val="0"/>
              </a:spcBef>
              <a:spcAft>
                <a:spcPct val="0"/>
              </a:spcAft>
              <a:defRPr sz="2400">
                <a:solidFill>
                  <a:schemeClr val="tx1"/>
                </a:solidFill>
                <a:latin typeface="Arial" charset="0"/>
                <a:cs typeface="Times New Roman" charset="0"/>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ysClr val="window" lastClr="FFFFFF"/>
                </a:solidFill>
                <a:effectLst>
                  <a:glow rad="76200">
                    <a:sysClr val="windowText" lastClr="000000">
                      <a:alpha val="60000"/>
                    </a:sysClr>
                  </a:glow>
                </a:effectLst>
                <a:uLnTx/>
                <a:uFillTx/>
                <a:latin typeface="Calibri" pitchFamily="34" charset="0"/>
                <a:cs typeface="Calibri" pitchFamily="34" charset="0"/>
              </a:rPr>
              <a:t>Iron II Gate</a:t>
            </a:r>
            <a:r>
              <a:rPr kumimoji="0" lang="en-US" sz="2000" b="0" i="0" u="none" strike="noStrike" kern="0" cap="none" spc="0" normalizeH="0" noProof="0" dirty="0">
                <a:ln>
                  <a:noFill/>
                </a:ln>
                <a:solidFill>
                  <a:sysClr val="window" lastClr="FFFFFF"/>
                </a:solidFill>
                <a:effectLst>
                  <a:glow rad="76200">
                    <a:sysClr val="windowText" lastClr="000000">
                      <a:alpha val="60000"/>
                    </a:sysClr>
                  </a:glow>
                </a:effectLst>
                <a:uLnTx/>
                <a:uFillTx/>
                <a:latin typeface="Calibri" pitchFamily="34" charset="0"/>
                <a:cs typeface="Calibri" pitchFamily="34" charset="0"/>
              </a:rPr>
              <a:t> and </a:t>
            </a:r>
            <a:r>
              <a:rPr kumimoji="0" lang="en-US" sz="2000" b="0" i="0" u="none" strike="noStrike" kern="0" cap="none" spc="0" normalizeH="0" baseline="0" noProof="0" dirty="0">
                <a:ln>
                  <a:noFill/>
                </a:ln>
                <a:solidFill>
                  <a:sysClr val="window" lastClr="FFFFFF"/>
                </a:solidFill>
                <a:effectLst>
                  <a:glow rad="76200">
                    <a:sysClr val="windowText" lastClr="000000">
                      <a:alpha val="60000"/>
                    </a:sysClr>
                  </a:glow>
                </a:effectLst>
                <a:uLnTx/>
                <a:uFillTx/>
                <a:latin typeface="Calibri" pitchFamily="34" charset="0"/>
                <a:cs typeface="Calibri" pitchFamily="34" charset="0"/>
              </a:rPr>
              <a:t>Fortifications</a:t>
            </a:r>
          </a:p>
        </p:txBody>
      </p:sp>
      <p:sp>
        <p:nvSpPr>
          <p:cNvPr id="7" name="Oval 6"/>
          <p:cNvSpPr/>
          <p:nvPr/>
        </p:nvSpPr>
        <p:spPr>
          <a:xfrm rot="16483340">
            <a:off x="4478741" y="3466291"/>
            <a:ext cx="1176714" cy="1508042"/>
          </a:xfrm>
          <a:prstGeom prst="ellipse">
            <a:avLst/>
          </a:prstGeom>
          <a:noFill/>
          <a:ln w="22225" cap="flat" cmpd="sng" algn="ctr">
            <a:solidFill>
              <a:sysClr val="window" lastClr="FFFFFF"/>
            </a:solidFill>
            <a:prstDash val="solid"/>
            <a:round/>
            <a:headEnd type="none" w="med" len="med"/>
            <a:tailEnd type="triangle" w="med" len="med"/>
          </a:ln>
          <a:effectLst>
            <a:glow rad="50800">
              <a:sysClr val="windowText" lastClr="000000">
                <a:alpha val="60000"/>
              </a:sys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alibri"/>
              <a:ea typeface="+mn-ea"/>
              <a:cs typeface="+mn-cs"/>
            </a:endParaRPr>
          </a:p>
        </p:txBody>
      </p:sp>
      <p:sp>
        <p:nvSpPr>
          <p:cNvPr id="8" name="Oval 7"/>
          <p:cNvSpPr/>
          <p:nvPr/>
        </p:nvSpPr>
        <p:spPr>
          <a:xfrm rot="16483340">
            <a:off x="6818184" y="2837012"/>
            <a:ext cx="385980" cy="917569"/>
          </a:xfrm>
          <a:prstGeom prst="ellipse">
            <a:avLst/>
          </a:prstGeom>
          <a:noFill/>
          <a:ln w="22225" cap="flat" cmpd="sng" algn="ctr">
            <a:solidFill>
              <a:sysClr val="window" lastClr="FFFFFF"/>
            </a:solidFill>
            <a:prstDash val="solid"/>
            <a:round/>
            <a:headEnd type="none" w="med" len="med"/>
            <a:tailEnd type="triangle" w="med" len="med"/>
          </a:ln>
          <a:effectLst>
            <a:glow rad="50800">
              <a:sysClr val="windowText" lastClr="000000">
                <a:alpha val="60000"/>
              </a:sys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alibri"/>
              <a:ea typeface="+mn-ea"/>
              <a:cs typeface="+mn-cs"/>
            </a:endParaRPr>
          </a:p>
        </p:txBody>
      </p:sp>
      <p:sp>
        <p:nvSpPr>
          <p:cNvPr id="9" name="Text Box 5"/>
          <p:cNvSpPr txBox="1">
            <a:spLocks noChangeArrowheads="1"/>
          </p:cNvSpPr>
          <p:nvPr/>
        </p:nvSpPr>
        <p:spPr bwMode="auto">
          <a:xfrm>
            <a:off x="6629400" y="2657475"/>
            <a:ext cx="2260805" cy="400110"/>
          </a:xfrm>
          <a:prstGeom prst="rect">
            <a:avLst/>
          </a:prstGeom>
          <a:noFill/>
          <a:ln w="9525">
            <a:noFill/>
            <a:miter lim="800000"/>
            <a:headEnd/>
            <a:tailEnd/>
          </a:ln>
          <a:effectLst/>
        </p:spPr>
        <p:txBody>
          <a:bodyPr wrap="none">
            <a:spAutoFit/>
          </a:bodyPr>
          <a:lstStyle>
            <a:lvl1pPr eaLnBrk="0" hangingPunct="0">
              <a:defRPr sz="2400">
                <a:solidFill>
                  <a:schemeClr val="tx1"/>
                </a:solidFill>
                <a:latin typeface="Arial" charset="0"/>
                <a:cs typeface="Times New Roman" charset="0"/>
              </a:defRPr>
            </a:lvl1pPr>
            <a:lvl2pPr marL="742950" indent="-285750" eaLnBrk="0" hangingPunct="0">
              <a:defRPr sz="2400">
                <a:solidFill>
                  <a:schemeClr val="tx1"/>
                </a:solidFill>
                <a:latin typeface="Arial" charset="0"/>
                <a:cs typeface="Times New Roman" charset="0"/>
              </a:defRPr>
            </a:lvl2pPr>
            <a:lvl3pPr marL="1143000" indent="-228600" eaLnBrk="0" hangingPunct="0">
              <a:defRPr sz="2400">
                <a:solidFill>
                  <a:schemeClr val="tx1"/>
                </a:solidFill>
                <a:latin typeface="Arial" charset="0"/>
                <a:cs typeface="Times New Roman" charset="0"/>
              </a:defRPr>
            </a:lvl3pPr>
            <a:lvl4pPr marL="1600200" indent="-228600" eaLnBrk="0" hangingPunct="0">
              <a:defRPr sz="2400">
                <a:solidFill>
                  <a:schemeClr val="tx1"/>
                </a:solidFill>
                <a:latin typeface="Arial" charset="0"/>
                <a:cs typeface="Times New Roman" charset="0"/>
              </a:defRPr>
            </a:lvl4pPr>
            <a:lvl5pPr marL="2057400" indent="-228600" eaLnBrk="0" hangingPunct="0">
              <a:defRPr sz="2400">
                <a:solidFill>
                  <a:schemeClr val="tx1"/>
                </a:solidFill>
                <a:latin typeface="Arial" charset="0"/>
                <a:cs typeface="Times New Roman" charset="0"/>
              </a:defRPr>
            </a:lvl5pPr>
            <a:lvl6pPr marL="2514600" indent="-228600" eaLnBrk="0" fontAlgn="base" hangingPunct="0">
              <a:spcBef>
                <a:spcPct val="0"/>
              </a:spcBef>
              <a:spcAft>
                <a:spcPct val="0"/>
              </a:spcAft>
              <a:defRPr sz="2400">
                <a:solidFill>
                  <a:schemeClr val="tx1"/>
                </a:solidFill>
                <a:latin typeface="Arial" charset="0"/>
                <a:cs typeface="Times New Roman" charset="0"/>
              </a:defRPr>
            </a:lvl6pPr>
            <a:lvl7pPr marL="2971800" indent="-228600" eaLnBrk="0" fontAlgn="base" hangingPunct="0">
              <a:spcBef>
                <a:spcPct val="0"/>
              </a:spcBef>
              <a:spcAft>
                <a:spcPct val="0"/>
              </a:spcAft>
              <a:defRPr sz="2400">
                <a:solidFill>
                  <a:schemeClr val="tx1"/>
                </a:solidFill>
                <a:latin typeface="Arial" charset="0"/>
                <a:cs typeface="Times New Roman" charset="0"/>
              </a:defRPr>
            </a:lvl7pPr>
            <a:lvl8pPr marL="3429000" indent="-228600" eaLnBrk="0" fontAlgn="base" hangingPunct="0">
              <a:spcBef>
                <a:spcPct val="0"/>
              </a:spcBef>
              <a:spcAft>
                <a:spcPct val="0"/>
              </a:spcAft>
              <a:defRPr sz="2400">
                <a:solidFill>
                  <a:schemeClr val="tx1"/>
                </a:solidFill>
                <a:latin typeface="Arial" charset="0"/>
                <a:cs typeface="Times New Roman" charset="0"/>
              </a:defRPr>
            </a:lvl8pPr>
            <a:lvl9pPr marL="3886200" indent="-228600" eaLnBrk="0" fontAlgn="base" hangingPunct="0">
              <a:spcBef>
                <a:spcPct val="0"/>
              </a:spcBef>
              <a:spcAft>
                <a:spcPct val="0"/>
              </a:spcAft>
              <a:defRPr sz="2400">
                <a:solidFill>
                  <a:schemeClr val="tx1"/>
                </a:solidFill>
                <a:latin typeface="Arial" charset="0"/>
                <a:cs typeface="Times New Roman" charset="0"/>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lang="en-US" sz="2000" kern="0" dirty="0">
                <a:solidFill>
                  <a:sysClr val="window" lastClr="FFFFFF"/>
                </a:solidFill>
                <a:effectLst>
                  <a:glow rad="76200">
                    <a:sysClr val="windowText" lastClr="000000">
                      <a:alpha val="60000"/>
                    </a:sysClr>
                  </a:glow>
                </a:effectLst>
                <a:latin typeface="Calibri" pitchFamily="34" charset="0"/>
                <a:cs typeface="Calibri" pitchFamily="34" charset="0"/>
              </a:rPr>
              <a:t>Middle Bronze Gate</a:t>
            </a:r>
            <a:endParaRPr kumimoji="0" lang="en-US" sz="2000" b="0" i="0" u="none" strike="noStrike" kern="0" cap="none" spc="0" normalizeH="0" baseline="0" noProof="0" dirty="0">
              <a:ln>
                <a:noFill/>
              </a:ln>
              <a:solidFill>
                <a:sysClr val="window" lastClr="FFFFFF"/>
              </a:solidFill>
              <a:effectLst>
                <a:glow rad="76200">
                  <a:sysClr val="windowText" lastClr="000000">
                    <a:alpha val="60000"/>
                  </a:sysClr>
                </a:glow>
              </a:effectLst>
              <a:uLnTx/>
              <a:uFillTx/>
              <a:latin typeface="Calibri" pitchFamily="34" charset="0"/>
              <a:cs typeface="Calibri" pitchFamily="34" charset="0"/>
            </a:endParaRPr>
          </a:p>
        </p:txBody>
      </p:sp>
      <p:sp>
        <p:nvSpPr>
          <p:cNvPr id="10" name="Oval 9"/>
          <p:cNvSpPr/>
          <p:nvPr/>
        </p:nvSpPr>
        <p:spPr>
          <a:xfrm rot="16483340">
            <a:off x="5972683" y="4154693"/>
            <a:ext cx="161813" cy="234097"/>
          </a:xfrm>
          <a:prstGeom prst="ellipse">
            <a:avLst/>
          </a:prstGeom>
          <a:noFill/>
          <a:ln w="22225" cap="flat" cmpd="sng" algn="ctr">
            <a:solidFill>
              <a:sysClr val="window" lastClr="FFFFFF"/>
            </a:solidFill>
            <a:prstDash val="solid"/>
            <a:round/>
            <a:headEnd type="none" w="med" len="med"/>
            <a:tailEnd type="triangle" w="med" len="med"/>
          </a:ln>
          <a:effectLst>
            <a:glow rad="50800">
              <a:sysClr val="windowText" lastClr="000000">
                <a:alpha val="60000"/>
              </a:sys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alibri"/>
              <a:ea typeface="+mn-ea"/>
              <a:cs typeface="+mn-cs"/>
            </a:endParaRPr>
          </a:p>
        </p:txBody>
      </p:sp>
      <p:sp>
        <p:nvSpPr>
          <p:cNvPr id="11" name="Text Box 5"/>
          <p:cNvSpPr txBox="1">
            <a:spLocks noChangeArrowheads="1"/>
          </p:cNvSpPr>
          <p:nvPr/>
        </p:nvSpPr>
        <p:spPr bwMode="auto">
          <a:xfrm>
            <a:off x="6229481" y="4181475"/>
            <a:ext cx="2762119" cy="400110"/>
          </a:xfrm>
          <a:prstGeom prst="rect">
            <a:avLst/>
          </a:prstGeom>
          <a:noFill/>
          <a:ln w="9525">
            <a:noFill/>
            <a:miter lim="800000"/>
            <a:headEnd/>
            <a:tailEnd/>
          </a:ln>
          <a:effectLst/>
        </p:spPr>
        <p:txBody>
          <a:bodyPr wrap="none">
            <a:spAutoFit/>
          </a:bodyPr>
          <a:lstStyle>
            <a:lvl1pPr eaLnBrk="0" hangingPunct="0">
              <a:defRPr sz="2400">
                <a:solidFill>
                  <a:schemeClr val="tx1"/>
                </a:solidFill>
                <a:latin typeface="Arial" charset="0"/>
                <a:cs typeface="Times New Roman" charset="0"/>
              </a:defRPr>
            </a:lvl1pPr>
            <a:lvl2pPr marL="742950" indent="-285750" eaLnBrk="0" hangingPunct="0">
              <a:defRPr sz="2400">
                <a:solidFill>
                  <a:schemeClr val="tx1"/>
                </a:solidFill>
                <a:latin typeface="Arial" charset="0"/>
                <a:cs typeface="Times New Roman" charset="0"/>
              </a:defRPr>
            </a:lvl2pPr>
            <a:lvl3pPr marL="1143000" indent="-228600" eaLnBrk="0" hangingPunct="0">
              <a:defRPr sz="2400">
                <a:solidFill>
                  <a:schemeClr val="tx1"/>
                </a:solidFill>
                <a:latin typeface="Arial" charset="0"/>
                <a:cs typeface="Times New Roman" charset="0"/>
              </a:defRPr>
            </a:lvl3pPr>
            <a:lvl4pPr marL="1600200" indent="-228600" eaLnBrk="0" hangingPunct="0">
              <a:defRPr sz="2400">
                <a:solidFill>
                  <a:schemeClr val="tx1"/>
                </a:solidFill>
                <a:latin typeface="Arial" charset="0"/>
                <a:cs typeface="Times New Roman" charset="0"/>
              </a:defRPr>
            </a:lvl4pPr>
            <a:lvl5pPr marL="2057400" indent="-228600" eaLnBrk="0" hangingPunct="0">
              <a:defRPr sz="2400">
                <a:solidFill>
                  <a:schemeClr val="tx1"/>
                </a:solidFill>
                <a:latin typeface="Arial" charset="0"/>
                <a:cs typeface="Times New Roman" charset="0"/>
              </a:defRPr>
            </a:lvl5pPr>
            <a:lvl6pPr marL="2514600" indent="-228600" eaLnBrk="0" fontAlgn="base" hangingPunct="0">
              <a:spcBef>
                <a:spcPct val="0"/>
              </a:spcBef>
              <a:spcAft>
                <a:spcPct val="0"/>
              </a:spcAft>
              <a:defRPr sz="2400">
                <a:solidFill>
                  <a:schemeClr val="tx1"/>
                </a:solidFill>
                <a:latin typeface="Arial" charset="0"/>
                <a:cs typeface="Times New Roman" charset="0"/>
              </a:defRPr>
            </a:lvl6pPr>
            <a:lvl7pPr marL="2971800" indent="-228600" eaLnBrk="0" fontAlgn="base" hangingPunct="0">
              <a:spcBef>
                <a:spcPct val="0"/>
              </a:spcBef>
              <a:spcAft>
                <a:spcPct val="0"/>
              </a:spcAft>
              <a:defRPr sz="2400">
                <a:solidFill>
                  <a:schemeClr val="tx1"/>
                </a:solidFill>
                <a:latin typeface="Arial" charset="0"/>
                <a:cs typeface="Times New Roman" charset="0"/>
              </a:defRPr>
            </a:lvl7pPr>
            <a:lvl8pPr marL="3429000" indent="-228600" eaLnBrk="0" fontAlgn="base" hangingPunct="0">
              <a:spcBef>
                <a:spcPct val="0"/>
              </a:spcBef>
              <a:spcAft>
                <a:spcPct val="0"/>
              </a:spcAft>
              <a:defRPr sz="2400">
                <a:solidFill>
                  <a:schemeClr val="tx1"/>
                </a:solidFill>
                <a:latin typeface="Arial" charset="0"/>
                <a:cs typeface="Times New Roman" charset="0"/>
              </a:defRPr>
            </a:lvl8pPr>
            <a:lvl9pPr marL="3886200" indent="-228600" eaLnBrk="0" fontAlgn="base" hangingPunct="0">
              <a:spcBef>
                <a:spcPct val="0"/>
              </a:spcBef>
              <a:spcAft>
                <a:spcPct val="0"/>
              </a:spcAft>
              <a:defRPr sz="2400">
                <a:solidFill>
                  <a:schemeClr val="tx1"/>
                </a:solidFill>
                <a:latin typeface="Arial" charset="0"/>
                <a:cs typeface="Times New Roman" charset="0"/>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ysClr val="window" lastClr="FFFFFF"/>
                </a:solidFill>
                <a:effectLst>
                  <a:glow rad="76200">
                    <a:sysClr val="windowText" lastClr="000000">
                      <a:alpha val="60000"/>
                    </a:sysClr>
                  </a:glow>
                </a:effectLst>
                <a:uLnTx/>
                <a:uFillTx/>
                <a:latin typeface="Calibri" pitchFamily="34" charset="0"/>
                <a:cs typeface="Calibri" pitchFamily="34" charset="0"/>
              </a:rPr>
              <a:t>Location of Tel Dan Stele</a:t>
            </a:r>
          </a:p>
        </p:txBody>
      </p:sp>
      <p:sp>
        <p:nvSpPr>
          <p:cNvPr id="12" name="Text Box 5"/>
          <p:cNvSpPr txBox="1">
            <a:spLocks noChangeArrowheads="1"/>
          </p:cNvSpPr>
          <p:nvPr/>
        </p:nvSpPr>
        <p:spPr bwMode="auto">
          <a:xfrm>
            <a:off x="2362200" y="2257365"/>
            <a:ext cx="2628369" cy="400110"/>
          </a:xfrm>
          <a:prstGeom prst="rect">
            <a:avLst/>
          </a:prstGeom>
          <a:noFill/>
          <a:ln w="9525">
            <a:noFill/>
            <a:miter lim="800000"/>
            <a:headEnd/>
            <a:tailEnd/>
          </a:ln>
          <a:effectLst/>
        </p:spPr>
        <p:txBody>
          <a:bodyPr wrap="none">
            <a:spAutoFit/>
          </a:bodyPr>
          <a:lstStyle>
            <a:lvl1pPr eaLnBrk="0" hangingPunct="0">
              <a:defRPr sz="2400">
                <a:solidFill>
                  <a:schemeClr val="tx1"/>
                </a:solidFill>
                <a:latin typeface="Arial" charset="0"/>
                <a:cs typeface="Times New Roman" charset="0"/>
              </a:defRPr>
            </a:lvl1pPr>
            <a:lvl2pPr marL="742950" indent="-285750" eaLnBrk="0" hangingPunct="0">
              <a:defRPr sz="2400">
                <a:solidFill>
                  <a:schemeClr val="tx1"/>
                </a:solidFill>
                <a:latin typeface="Arial" charset="0"/>
                <a:cs typeface="Times New Roman" charset="0"/>
              </a:defRPr>
            </a:lvl2pPr>
            <a:lvl3pPr marL="1143000" indent="-228600" eaLnBrk="0" hangingPunct="0">
              <a:defRPr sz="2400">
                <a:solidFill>
                  <a:schemeClr val="tx1"/>
                </a:solidFill>
                <a:latin typeface="Arial" charset="0"/>
                <a:cs typeface="Times New Roman" charset="0"/>
              </a:defRPr>
            </a:lvl3pPr>
            <a:lvl4pPr marL="1600200" indent="-228600" eaLnBrk="0" hangingPunct="0">
              <a:defRPr sz="2400">
                <a:solidFill>
                  <a:schemeClr val="tx1"/>
                </a:solidFill>
                <a:latin typeface="Arial" charset="0"/>
                <a:cs typeface="Times New Roman" charset="0"/>
              </a:defRPr>
            </a:lvl4pPr>
            <a:lvl5pPr marL="2057400" indent="-228600" eaLnBrk="0" hangingPunct="0">
              <a:defRPr sz="2400">
                <a:solidFill>
                  <a:schemeClr val="tx1"/>
                </a:solidFill>
                <a:latin typeface="Arial" charset="0"/>
                <a:cs typeface="Times New Roman" charset="0"/>
              </a:defRPr>
            </a:lvl5pPr>
            <a:lvl6pPr marL="2514600" indent="-228600" eaLnBrk="0" fontAlgn="base" hangingPunct="0">
              <a:spcBef>
                <a:spcPct val="0"/>
              </a:spcBef>
              <a:spcAft>
                <a:spcPct val="0"/>
              </a:spcAft>
              <a:defRPr sz="2400">
                <a:solidFill>
                  <a:schemeClr val="tx1"/>
                </a:solidFill>
                <a:latin typeface="Arial" charset="0"/>
                <a:cs typeface="Times New Roman" charset="0"/>
              </a:defRPr>
            </a:lvl6pPr>
            <a:lvl7pPr marL="2971800" indent="-228600" eaLnBrk="0" fontAlgn="base" hangingPunct="0">
              <a:spcBef>
                <a:spcPct val="0"/>
              </a:spcBef>
              <a:spcAft>
                <a:spcPct val="0"/>
              </a:spcAft>
              <a:defRPr sz="2400">
                <a:solidFill>
                  <a:schemeClr val="tx1"/>
                </a:solidFill>
                <a:latin typeface="Arial" charset="0"/>
                <a:cs typeface="Times New Roman" charset="0"/>
              </a:defRPr>
            </a:lvl7pPr>
            <a:lvl8pPr marL="3429000" indent="-228600" eaLnBrk="0" fontAlgn="base" hangingPunct="0">
              <a:spcBef>
                <a:spcPct val="0"/>
              </a:spcBef>
              <a:spcAft>
                <a:spcPct val="0"/>
              </a:spcAft>
              <a:defRPr sz="2400">
                <a:solidFill>
                  <a:schemeClr val="tx1"/>
                </a:solidFill>
                <a:latin typeface="Arial" charset="0"/>
                <a:cs typeface="Times New Roman" charset="0"/>
              </a:defRPr>
            </a:lvl8pPr>
            <a:lvl9pPr marL="3886200" indent="-228600" eaLnBrk="0" fontAlgn="base" hangingPunct="0">
              <a:spcBef>
                <a:spcPct val="0"/>
              </a:spcBef>
              <a:spcAft>
                <a:spcPct val="0"/>
              </a:spcAft>
              <a:defRPr sz="2400">
                <a:solidFill>
                  <a:schemeClr val="tx1"/>
                </a:solidFill>
                <a:latin typeface="Arial" charset="0"/>
                <a:cs typeface="Times New Roman" charset="0"/>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ysClr val="window" lastClr="FFFFFF"/>
                </a:solidFill>
                <a:effectLst>
                  <a:glow rad="76200">
                    <a:sysClr val="windowText" lastClr="000000">
                      <a:alpha val="60000"/>
                    </a:sysClr>
                  </a:glow>
                </a:effectLst>
                <a:uLnTx/>
                <a:uFillTx/>
                <a:latin typeface="Calibri" pitchFamily="34" charset="0"/>
                <a:cs typeface="Calibri" pitchFamily="34" charset="0"/>
              </a:rPr>
              <a:t>High Place of Jeroboam</a:t>
            </a:r>
          </a:p>
        </p:txBody>
      </p:sp>
      <p:sp>
        <p:nvSpPr>
          <p:cNvPr id="13" name="Oval 12"/>
          <p:cNvSpPr/>
          <p:nvPr/>
        </p:nvSpPr>
        <p:spPr>
          <a:xfrm rot="16200000">
            <a:off x="3328126" y="2428795"/>
            <a:ext cx="385980" cy="917569"/>
          </a:xfrm>
          <a:prstGeom prst="ellipse">
            <a:avLst/>
          </a:prstGeom>
          <a:noFill/>
          <a:ln w="22225" cap="flat" cmpd="sng" algn="ctr">
            <a:solidFill>
              <a:sysClr val="window" lastClr="FFFFFF"/>
            </a:solidFill>
            <a:prstDash val="solid"/>
            <a:round/>
            <a:headEnd type="none" w="med" len="med"/>
            <a:tailEnd type="triangle" w="med" len="med"/>
          </a:ln>
          <a:effectLst>
            <a:glow rad="50800">
              <a:sysClr val="windowText" lastClr="000000">
                <a:alpha val="60000"/>
              </a:sys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alibri"/>
              <a:ea typeface="+mn-ea"/>
              <a:cs typeface="+mn-cs"/>
            </a:endParaRPr>
          </a:p>
        </p:txBody>
      </p:sp>
      <p:sp>
        <p:nvSpPr>
          <p:cNvPr id="14" name="Oval 13"/>
          <p:cNvSpPr/>
          <p:nvPr/>
        </p:nvSpPr>
        <p:spPr>
          <a:xfrm rot="16200000">
            <a:off x="356326" y="3038396"/>
            <a:ext cx="385980" cy="917569"/>
          </a:xfrm>
          <a:prstGeom prst="ellipse">
            <a:avLst/>
          </a:prstGeom>
          <a:noFill/>
          <a:ln w="22225" cap="flat" cmpd="sng" algn="ctr">
            <a:solidFill>
              <a:sysClr val="window" lastClr="FFFFFF"/>
            </a:solidFill>
            <a:prstDash val="solid"/>
            <a:round/>
            <a:headEnd type="none" w="med" len="med"/>
            <a:tailEnd type="triangle" w="med" len="med"/>
          </a:ln>
          <a:effectLst>
            <a:glow rad="50800">
              <a:sysClr val="windowText" lastClr="000000">
                <a:alpha val="60000"/>
              </a:sys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alibri"/>
              <a:ea typeface="+mn-ea"/>
              <a:cs typeface="+mn-cs"/>
            </a:endParaRPr>
          </a:p>
        </p:txBody>
      </p:sp>
      <p:sp>
        <p:nvSpPr>
          <p:cNvPr id="15" name="Text Box 5"/>
          <p:cNvSpPr txBox="1">
            <a:spLocks noChangeArrowheads="1"/>
          </p:cNvSpPr>
          <p:nvPr/>
        </p:nvSpPr>
        <p:spPr bwMode="auto">
          <a:xfrm>
            <a:off x="6705600" y="371475"/>
            <a:ext cx="1804325" cy="400110"/>
          </a:xfrm>
          <a:prstGeom prst="rect">
            <a:avLst/>
          </a:prstGeom>
          <a:noFill/>
          <a:ln w="9525">
            <a:noFill/>
            <a:miter lim="800000"/>
            <a:headEnd/>
            <a:tailEnd/>
          </a:ln>
          <a:effectLst/>
        </p:spPr>
        <p:txBody>
          <a:bodyPr wrap="none">
            <a:spAutoFit/>
          </a:bodyPr>
          <a:lstStyle>
            <a:lvl1pPr eaLnBrk="0" hangingPunct="0">
              <a:defRPr sz="2400">
                <a:solidFill>
                  <a:schemeClr val="tx1"/>
                </a:solidFill>
                <a:latin typeface="Arial" charset="0"/>
                <a:cs typeface="Times New Roman" charset="0"/>
              </a:defRPr>
            </a:lvl1pPr>
            <a:lvl2pPr marL="742950" indent="-285750" eaLnBrk="0" hangingPunct="0">
              <a:defRPr sz="2400">
                <a:solidFill>
                  <a:schemeClr val="tx1"/>
                </a:solidFill>
                <a:latin typeface="Arial" charset="0"/>
                <a:cs typeface="Times New Roman" charset="0"/>
              </a:defRPr>
            </a:lvl2pPr>
            <a:lvl3pPr marL="1143000" indent="-228600" eaLnBrk="0" hangingPunct="0">
              <a:defRPr sz="2400">
                <a:solidFill>
                  <a:schemeClr val="tx1"/>
                </a:solidFill>
                <a:latin typeface="Arial" charset="0"/>
                <a:cs typeface="Times New Roman" charset="0"/>
              </a:defRPr>
            </a:lvl3pPr>
            <a:lvl4pPr marL="1600200" indent="-228600" eaLnBrk="0" hangingPunct="0">
              <a:defRPr sz="2400">
                <a:solidFill>
                  <a:schemeClr val="tx1"/>
                </a:solidFill>
                <a:latin typeface="Arial" charset="0"/>
                <a:cs typeface="Times New Roman" charset="0"/>
              </a:defRPr>
            </a:lvl4pPr>
            <a:lvl5pPr marL="2057400" indent="-228600" eaLnBrk="0" hangingPunct="0">
              <a:defRPr sz="2400">
                <a:solidFill>
                  <a:schemeClr val="tx1"/>
                </a:solidFill>
                <a:latin typeface="Arial" charset="0"/>
                <a:cs typeface="Times New Roman" charset="0"/>
              </a:defRPr>
            </a:lvl5pPr>
            <a:lvl6pPr marL="2514600" indent="-228600" eaLnBrk="0" fontAlgn="base" hangingPunct="0">
              <a:spcBef>
                <a:spcPct val="0"/>
              </a:spcBef>
              <a:spcAft>
                <a:spcPct val="0"/>
              </a:spcAft>
              <a:defRPr sz="2400">
                <a:solidFill>
                  <a:schemeClr val="tx1"/>
                </a:solidFill>
                <a:latin typeface="Arial" charset="0"/>
                <a:cs typeface="Times New Roman" charset="0"/>
              </a:defRPr>
            </a:lvl6pPr>
            <a:lvl7pPr marL="2971800" indent="-228600" eaLnBrk="0" fontAlgn="base" hangingPunct="0">
              <a:spcBef>
                <a:spcPct val="0"/>
              </a:spcBef>
              <a:spcAft>
                <a:spcPct val="0"/>
              </a:spcAft>
              <a:defRPr sz="2400">
                <a:solidFill>
                  <a:schemeClr val="tx1"/>
                </a:solidFill>
                <a:latin typeface="Arial" charset="0"/>
                <a:cs typeface="Times New Roman" charset="0"/>
              </a:defRPr>
            </a:lvl7pPr>
            <a:lvl8pPr marL="3429000" indent="-228600" eaLnBrk="0" fontAlgn="base" hangingPunct="0">
              <a:spcBef>
                <a:spcPct val="0"/>
              </a:spcBef>
              <a:spcAft>
                <a:spcPct val="0"/>
              </a:spcAft>
              <a:defRPr sz="2400">
                <a:solidFill>
                  <a:schemeClr val="tx1"/>
                </a:solidFill>
                <a:latin typeface="Arial" charset="0"/>
                <a:cs typeface="Times New Roman" charset="0"/>
              </a:defRPr>
            </a:lvl8pPr>
            <a:lvl9pPr marL="3886200" indent="-228600" eaLnBrk="0" fontAlgn="base" hangingPunct="0">
              <a:spcBef>
                <a:spcPct val="0"/>
              </a:spcBef>
              <a:spcAft>
                <a:spcPct val="0"/>
              </a:spcAft>
              <a:defRPr sz="2400">
                <a:solidFill>
                  <a:schemeClr val="tx1"/>
                </a:solidFill>
                <a:latin typeface="Arial" charset="0"/>
                <a:cs typeface="Times New Roman" charset="0"/>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lang="en-US" sz="2000" kern="0" dirty="0">
                <a:solidFill>
                  <a:sysClr val="window" lastClr="FFFFFF"/>
                </a:solidFill>
                <a:effectLst>
                  <a:glow rad="76200">
                    <a:sysClr val="windowText" lastClr="000000">
                      <a:alpha val="60000"/>
                    </a:sysClr>
                  </a:glow>
                </a:effectLst>
                <a:latin typeface="Calibri" pitchFamily="34" charset="0"/>
                <a:cs typeface="Calibri" pitchFamily="34" charset="0"/>
              </a:rPr>
              <a:t>Mount Hermon</a:t>
            </a:r>
            <a:endParaRPr kumimoji="0" lang="en-US" sz="2000" b="0" i="0" u="none" strike="noStrike" kern="0" cap="none" spc="0" normalizeH="0" baseline="0" noProof="0" dirty="0">
              <a:ln>
                <a:noFill/>
              </a:ln>
              <a:solidFill>
                <a:sysClr val="window" lastClr="FFFFFF"/>
              </a:solidFill>
              <a:effectLst>
                <a:glow rad="76200">
                  <a:sysClr val="windowText" lastClr="000000">
                    <a:alpha val="60000"/>
                  </a:sysClr>
                </a:glow>
              </a:effectLst>
              <a:uLnTx/>
              <a:uFillTx/>
              <a:latin typeface="Calibri" pitchFamily="34" charset="0"/>
              <a:cs typeface="Calibri" pitchFamily="34" charset="0"/>
            </a:endParaRPr>
          </a:p>
        </p:txBody>
      </p:sp>
      <p:sp>
        <p:nvSpPr>
          <p:cNvPr id="16" name="Text Box 5"/>
          <p:cNvSpPr txBox="1">
            <a:spLocks noChangeArrowheads="1"/>
          </p:cNvSpPr>
          <p:nvPr/>
        </p:nvSpPr>
        <p:spPr bwMode="auto">
          <a:xfrm>
            <a:off x="822657" y="1438275"/>
            <a:ext cx="1920543" cy="400110"/>
          </a:xfrm>
          <a:prstGeom prst="rect">
            <a:avLst/>
          </a:prstGeom>
          <a:noFill/>
          <a:ln w="9525">
            <a:noFill/>
            <a:miter lim="800000"/>
            <a:headEnd/>
            <a:tailEnd/>
          </a:ln>
          <a:effectLst/>
        </p:spPr>
        <p:txBody>
          <a:bodyPr wrap="none">
            <a:spAutoFit/>
          </a:bodyPr>
          <a:lstStyle>
            <a:lvl1pPr eaLnBrk="0" hangingPunct="0">
              <a:defRPr sz="2400">
                <a:solidFill>
                  <a:schemeClr val="tx1"/>
                </a:solidFill>
                <a:latin typeface="Arial" charset="0"/>
                <a:cs typeface="Times New Roman" charset="0"/>
              </a:defRPr>
            </a:lvl1pPr>
            <a:lvl2pPr marL="742950" indent="-285750" eaLnBrk="0" hangingPunct="0">
              <a:defRPr sz="2400">
                <a:solidFill>
                  <a:schemeClr val="tx1"/>
                </a:solidFill>
                <a:latin typeface="Arial" charset="0"/>
                <a:cs typeface="Times New Roman" charset="0"/>
              </a:defRPr>
            </a:lvl2pPr>
            <a:lvl3pPr marL="1143000" indent="-228600" eaLnBrk="0" hangingPunct="0">
              <a:defRPr sz="2400">
                <a:solidFill>
                  <a:schemeClr val="tx1"/>
                </a:solidFill>
                <a:latin typeface="Arial" charset="0"/>
                <a:cs typeface="Times New Roman" charset="0"/>
              </a:defRPr>
            </a:lvl3pPr>
            <a:lvl4pPr marL="1600200" indent="-228600" eaLnBrk="0" hangingPunct="0">
              <a:defRPr sz="2400">
                <a:solidFill>
                  <a:schemeClr val="tx1"/>
                </a:solidFill>
                <a:latin typeface="Arial" charset="0"/>
                <a:cs typeface="Times New Roman" charset="0"/>
              </a:defRPr>
            </a:lvl4pPr>
            <a:lvl5pPr marL="2057400" indent="-228600" eaLnBrk="0" hangingPunct="0">
              <a:defRPr sz="2400">
                <a:solidFill>
                  <a:schemeClr val="tx1"/>
                </a:solidFill>
                <a:latin typeface="Arial" charset="0"/>
                <a:cs typeface="Times New Roman" charset="0"/>
              </a:defRPr>
            </a:lvl5pPr>
            <a:lvl6pPr marL="2514600" indent="-228600" eaLnBrk="0" fontAlgn="base" hangingPunct="0">
              <a:spcBef>
                <a:spcPct val="0"/>
              </a:spcBef>
              <a:spcAft>
                <a:spcPct val="0"/>
              </a:spcAft>
              <a:defRPr sz="2400">
                <a:solidFill>
                  <a:schemeClr val="tx1"/>
                </a:solidFill>
                <a:latin typeface="Arial" charset="0"/>
                <a:cs typeface="Times New Roman" charset="0"/>
              </a:defRPr>
            </a:lvl6pPr>
            <a:lvl7pPr marL="2971800" indent="-228600" eaLnBrk="0" fontAlgn="base" hangingPunct="0">
              <a:spcBef>
                <a:spcPct val="0"/>
              </a:spcBef>
              <a:spcAft>
                <a:spcPct val="0"/>
              </a:spcAft>
              <a:defRPr sz="2400">
                <a:solidFill>
                  <a:schemeClr val="tx1"/>
                </a:solidFill>
                <a:latin typeface="Arial" charset="0"/>
                <a:cs typeface="Times New Roman" charset="0"/>
              </a:defRPr>
            </a:lvl7pPr>
            <a:lvl8pPr marL="3429000" indent="-228600" eaLnBrk="0" fontAlgn="base" hangingPunct="0">
              <a:spcBef>
                <a:spcPct val="0"/>
              </a:spcBef>
              <a:spcAft>
                <a:spcPct val="0"/>
              </a:spcAft>
              <a:defRPr sz="2400">
                <a:solidFill>
                  <a:schemeClr val="tx1"/>
                </a:solidFill>
                <a:latin typeface="Arial" charset="0"/>
                <a:cs typeface="Times New Roman" charset="0"/>
              </a:defRPr>
            </a:lvl8pPr>
            <a:lvl9pPr marL="3886200" indent="-228600" eaLnBrk="0" fontAlgn="base" hangingPunct="0">
              <a:spcBef>
                <a:spcPct val="0"/>
              </a:spcBef>
              <a:spcAft>
                <a:spcPct val="0"/>
              </a:spcAft>
              <a:defRPr sz="2400">
                <a:solidFill>
                  <a:schemeClr val="tx1"/>
                </a:solidFill>
                <a:latin typeface="Arial" charset="0"/>
                <a:cs typeface="Times New Roman" charset="0"/>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lang="en-US" sz="2000" kern="0" dirty="0">
                <a:solidFill>
                  <a:sysClr val="window" lastClr="FFFFFF"/>
                </a:solidFill>
                <a:effectLst>
                  <a:glow rad="76200">
                    <a:sysClr val="windowText" lastClr="000000">
                      <a:alpha val="60000"/>
                    </a:sysClr>
                  </a:glow>
                </a:effectLst>
                <a:latin typeface="Calibri" pitchFamily="34" charset="0"/>
                <a:cs typeface="Calibri" pitchFamily="34" charset="0"/>
              </a:rPr>
              <a:t>Valley of Mizpeh</a:t>
            </a:r>
            <a:endParaRPr kumimoji="0" lang="en-US" sz="2000" b="0" i="0" u="none" strike="noStrike" kern="0" cap="none" spc="0" normalizeH="0" baseline="0" noProof="0" dirty="0">
              <a:ln>
                <a:noFill/>
              </a:ln>
              <a:solidFill>
                <a:sysClr val="window" lastClr="FFFFFF"/>
              </a:solidFill>
              <a:effectLst>
                <a:glow rad="76200">
                  <a:sysClr val="windowText" lastClr="000000">
                    <a:alpha val="60000"/>
                  </a:sysClr>
                </a:glow>
              </a:effectLst>
              <a:uLnTx/>
              <a:uFillTx/>
              <a:latin typeface="Calibri" pitchFamily="34" charset="0"/>
              <a:cs typeface="Calibri" pitchFamily="34" charset="0"/>
            </a:endParaRPr>
          </a:p>
        </p:txBody>
      </p:sp>
      <p:sp>
        <p:nvSpPr>
          <p:cNvPr id="17" name="Text Box 5"/>
          <p:cNvSpPr txBox="1">
            <a:spLocks noChangeArrowheads="1"/>
          </p:cNvSpPr>
          <p:nvPr/>
        </p:nvSpPr>
        <p:spPr bwMode="auto">
          <a:xfrm>
            <a:off x="63936" y="2866965"/>
            <a:ext cx="2563522" cy="400110"/>
          </a:xfrm>
          <a:prstGeom prst="rect">
            <a:avLst/>
          </a:prstGeom>
          <a:noFill/>
          <a:ln w="9525">
            <a:noFill/>
            <a:miter lim="800000"/>
            <a:headEnd/>
            <a:tailEnd/>
          </a:ln>
          <a:effectLst/>
        </p:spPr>
        <p:txBody>
          <a:bodyPr wrap="none">
            <a:spAutoFit/>
          </a:bodyPr>
          <a:lstStyle>
            <a:lvl1pPr eaLnBrk="0" hangingPunct="0">
              <a:defRPr sz="2400">
                <a:solidFill>
                  <a:schemeClr val="tx1"/>
                </a:solidFill>
                <a:latin typeface="Arial" charset="0"/>
                <a:cs typeface="Times New Roman" charset="0"/>
              </a:defRPr>
            </a:lvl1pPr>
            <a:lvl2pPr marL="742950" indent="-285750" eaLnBrk="0" hangingPunct="0">
              <a:defRPr sz="2400">
                <a:solidFill>
                  <a:schemeClr val="tx1"/>
                </a:solidFill>
                <a:latin typeface="Arial" charset="0"/>
                <a:cs typeface="Times New Roman" charset="0"/>
              </a:defRPr>
            </a:lvl2pPr>
            <a:lvl3pPr marL="1143000" indent="-228600" eaLnBrk="0" hangingPunct="0">
              <a:defRPr sz="2400">
                <a:solidFill>
                  <a:schemeClr val="tx1"/>
                </a:solidFill>
                <a:latin typeface="Arial" charset="0"/>
                <a:cs typeface="Times New Roman" charset="0"/>
              </a:defRPr>
            </a:lvl3pPr>
            <a:lvl4pPr marL="1600200" indent="-228600" eaLnBrk="0" hangingPunct="0">
              <a:defRPr sz="2400">
                <a:solidFill>
                  <a:schemeClr val="tx1"/>
                </a:solidFill>
                <a:latin typeface="Arial" charset="0"/>
                <a:cs typeface="Times New Roman" charset="0"/>
              </a:defRPr>
            </a:lvl4pPr>
            <a:lvl5pPr marL="2057400" indent="-228600" eaLnBrk="0" hangingPunct="0">
              <a:defRPr sz="2400">
                <a:solidFill>
                  <a:schemeClr val="tx1"/>
                </a:solidFill>
                <a:latin typeface="Arial" charset="0"/>
                <a:cs typeface="Times New Roman" charset="0"/>
              </a:defRPr>
            </a:lvl5pPr>
            <a:lvl6pPr marL="2514600" indent="-228600" eaLnBrk="0" fontAlgn="base" hangingPunct="0">
              <a:spcBef>
                <a:spcPct val="0"/>
              </a:spcBef>
              <a:spcAft>
                <a:spcPct val="0"/>
              </a:spcAft>
              <a:defRPr sz="2400">
                <a:solidFill>
                  <a:schemeClr val="tx1"/>
                </a:solidFill>
                <a:latin typeface="Arial" charset="0"/>
                <a:cs typeface="Times New Roman" charset="0"/>
              </a:defRPr>
            </a:lvl6pPr>
            <a:lvl7pPr marL="2971800" indent="-228600" eaLnBrk="0" fontAlgn="base" hangingPunct="0">
              <a:spcBef>
                <a:spcPct val="0"/>
              </a:spcBef>
              <a:spcAft>
                <a:spcPct val="0"/>
              </a:spcAft>
              <a:defRPr sz="2400">
                <a:solidFill>
                  <a:schemeClr val="tx1"/>
                </a:solidFill>
                <a:latin typeface="Arial" charset="0"/>
                <a:cs typeface="Times New Roman" charset="0"/>
              </a:defRPr>
            </a:lvl7pPr>
            <a:lvl8pPr marL="3429000" indent="-228600" eaLnBrk="0" fontAlgn="base" hangingPunct="0">
              <a:spcBef>
                <a:spcPct val="0"/>
              </a:spcBef>
              <a:spcAft>
                <a:spcPct val="0"/>
              </a:spcAft>
              <a:defRPr sz="2400">
                <a:solidFill>
                  <a:schemeClr val="tx1"/>
                </a:solidFill>
                <a:latin typeface="Arial" charset="0"/>
                <a:cs typeface="Times New Roman" charset="0"/>
              </a:defRPr>
            </a:lvl8pPr>
            <a:lvl9pPr marL="3886200" indent="-228600" eaLnBrk="0" fontAlgn="base" hangingPunct="0">
              <a:spcBef>
                <a:spcPct val="0"/>
              </a:spcBef>
              <a:spcAft>
                <a:spcPct val="0"/>
              </a:spcAft>
              <a:defRPr sz="2400">
                <a:solidFill>
                  <a:schemeClr val="tx1"/>
                </a:solidFill>
                <a:latin typeface="Arial" charset="0"/>
                <a:cs typeface="Times New Roman" charset="0"/>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ysClr val="window" lastClr="FFFFFF"/>
                </a:solidFill>
                <a:effectLst>
                  <a:glow rad="76200">
                    <a:sysClr val="windowText" lastClr="000000">
                      <a:alpha val="60000"/>
                    </a:sysClr>
                  </a:glow>
                </a:effectLst>
                <a:uLnTx/>
                <a:uFillTx/>
                <a:latin typeface="Calibri" pitchFamily="34" charset="0"/>
                <a:cs typeface="Calibri" pitchFamily="34" charset="0"/>
              </a:rPr>
              <a:t>Headwaters of Jordan</a:t>
            </a:r>
          </a:p>
        </p:txBody>
      </p:sp>
    </p:spTree>
    <p:extLst>
      <p:ext uri="{BB962C8B-B14F-4D97-AF65-F5344CB8AC3E}">
        <p14:creationId xmlns:p14="http://schemas.microsoft.com/office/powerpoint/2010/main" val="89400509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Beersheba tell aerial from south, tb010703528.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Beersheba (aerial view from the south)</a:t>
            </a:r>
          </a:p>
        </p:txBody>
      </p:sp>
      <p:sp>
        <p:nvSpPr>
          <p:cNvPr id="3" name="Text Placeholder 2"/>
          <p:cNvSpPr>
            <a:spLocks noGrp="1"/>
          </p:cNvSpPr>
          <p:nvPr>
            <p:ph type="body" sz="quarter" idx="12"/>
          </p:nvPr>
        </p:nvSpPr>
        <p:spPr/>
        <p:txBody>
          <a:bodyPr/>
          <a:lstStyle/>
          <a:p>
            <a:r>
              <a:rPr lang="en-US" dirty="0"/>
              <a:t>3:10</a:t>
            </a:r>
          </a:p>
        </p:txBody>
      </p:sp>
      <p:sp>
        <p:nvSpPr>
          <p:cNvPr id="4" name="Title 3"/>
          <p:cNvSpPr>
            <a:spLocks noGrp="1"/>
          </p:cNvSpPr>
          <p:nvPr>
            <p:ph type="title"/>
          </p:nvPr>
        </p:nvSpPr>
        <p:spPr/>
        <p:txBody>
          <a:bodyPr/>
          <a:lstStyle/>
          <a:p>
            <a:r>
              <a:rPr lang="en-US" dirty="0"/>
              <a:t>To set up the throne of David over Israel and over Judah, from Dan even to Beersheba</a:t>
            </a:r>
          </a:p>
        </p:txBody>
      </p:sp>
    </p:spTree>
    <p:extLst>
      <p:ext uri="{BB962C8B-B14F-4D97-AF65-F5344CB8AC3E}">
        <p14:creationId xmlns:p14="http://schemas.microsoft.com/office/powerpoint/2010/main" val="302941763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Beersheba tell aerial from south, tb010703528.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Beersheba (aerial view from the south)</a:t>
            </a:r>
          </a:p>
        </p:txBody>
      </p:sp>
      <p:sp>
        <p:nvSpPr>
          <p:cNvPr id="3" name="Text Placeholder 2"/>
          <p:cNvSpPr>
            <a:spLocks noGrp="1"/>
          </p:cNvSpPr>
          <p:nvPr>
            <p:ph type="body" sz="quarter" idx="12"/>
          </p:nvPr>
        </p:nvSpPr>
        <p:spPr/>
        <p:txBody>
          <a:bodyPr/>
          <a:lstStyle/>
          <a:p>
            <a:r>
              <a:rPr lang="en-US" dirty="0"/>
              <a:t>3:10</a:t>
            </a:r>
          </a:p>
        </p:txBody>
      </p:sp>
      <p:sp>
        <p:nvSpPr>
          <p:cNvPr id="4" name="Title 3"/>
          <p:cNvSpPr>
            <a:spLocks noGrp="1"/>
          </p:cNvSpPr>
          <p:nvPr>
            <p:ph type="title"/>
          </p:nvPr>
        </p:nvSpPr>
        <p:spPr/>
        <p:txBody>
          <a:bodyPr/>
          <a:lstStyle/>
          <a:p>
            <a:r>
              <a:rPr lang="en-US" dirty="0"/>
              <a:t>To set up the throne of David over Israel and over Judah, from Dan even to Beersheba</a:t>
            </a:r>
          </a:p>
        </p:txBody>
      </p:sp>
      <p:sp>
        <p:nvSpPr>
          <p:cNvPr id="25" name="Line 5"/>
          <p:cNvSpPr>
            <a:spLocks noChangeShapeType="1"/>
          </p:cNvSpPr>
          <p:nvPr/>
        </p:nvSpPr>
        <p:spPr bwMode="auto">
          <a:xfrm flipV="1">
            <a:off x="1905000" y="3352800"/>
            <a:ext cx="914400" cy="1066800"/>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26" name="Line 6"/>
          <p:cNvSpPr>
            <a:spLocks noChangeShapeType="1"/>
          </p:cNvSpPr>
          <p:nvPr/>
        </p:nvSpPr>
        <p:spPr bwMode="auto">
          <a:xfrm>
            <a:off x="1295400" y="2590800"/>
            <a:ext cx="838200" cy="228600"/>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27" name="Line 7"/>
          <p:cNvSpPr>
            <a:spLocks noChangeShapeType="1"/>
          </p:cNvSpPr>
          <p:nvPr/>
        </p:nvSpPr>
        <p:spPr bwMode="auto">
          <a:xfrm flipH="1">
            <a:off x="6629400" y="2590800"/>
            <a:ext cx="609600" cy="762000"/>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28" name="Line 8"/>
          <p:cNvSpPr>
            <a:spLocks noChangeShapeType="1"/>
          </p:cNvSpPr>
          <p:nvPr/>
        </p:nvSpPr>
        <p:spPr bwMode="auto">
          <a:xfrm flipH="1" flipV="1">
            <a:off x="4114800" y="3429000"/>
            <a:ext cx="457200" cy="1371600"/>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29" name="Line 9"/>
          <p:cNvSpPr>
            <a:spLocks noChangeShapeType="1"/>
          </p:cNvSpPr>
          <p:nvPr/>
        </p:nvSpPr>
        <p:spPr bwMode="auto">
          <a:xfrm>
            <a:off x="1981200" y="1905000"/>
            <a:ext cx="533400" cy="914400"/>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30" name="Line 10"/>
          <p:cNvSpPr>
            <a:spLocks noChangeShapeType="1"/>
          </p:cNvSpPr>
          <p:nvPr/>
        </p:nvSpPr>
        <p:spPr bwMode="auto">
          <a:xfrm>
            <a:off x="2971800" y="1295400"/>
            <a:ext cx="533400" cy="685800"/>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31" name="Line 11"/>
          <p:cNvSpPr>
            <a:spLocks noChangeShapeType="1"/>
          </p:cNvSpPr>
          <p:nvPr/>
        </p:nvSpPr>
        <p:spPr bwMode="auto">
          <a:xfrm flipH="1">
            <a:off x="3657600" y="1752600"/>
            <a:ext cx="533400" cy="457200"/>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32" name="Text Box 12"/>
          <p:cNvSpPr txBox="1">
            <a:spLocks noChangeArrowheads="1"/>
          </p:cNvSpPr>
          <p:nvPr/>
        </p:nvSpPr>
        <p:spPr bwMode="auto">
          <a:xfrm>
            <a:off x="3937861" y="4724400"/>
            <a:ext cx="1470787" cy="400110"/>
          </a:xfrm>
          <a:prstGeom prst="rect">
            <a:avLst/>
          </a:prstGeom>
          <a:noFill/>
          <a:ln w="9525">
            <a:noFill/>
            <a:miter lim="800000"/>
            <a:headEnd/>
            <a:tailEnd/>
          </a:ln>
          <a:effectLst/>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Storehouses</a:t>
            </a:r>
          </a:p>
        </p:txBody>
      </p:sp>
      <p:sp>
        <p:nvSpPr>
          <p:cNvPr id="33" name="Text Box 13"/>
          <p:cNvSpPr txBox="1">
            <a:spLocks noChangeArrowheads="1"/>
          </p:cNvSpPr>
          <p:nvPr/>
        </p:nvSpPr>
        <p:spPr bwMode="auto">
          <a:xfrm>
            <a:off x="818199" y="4343400"/>
            <a:ext cx="1921808" cy="707886"/>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Four-chambered</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gate</a:t>
            </a:r>
          </a:p>
        </p:txBody>
      </p:sp>
      <p:sp>
        <p:nvSpPr>
          <p:cNvPr id="34" name="Text Box 14"/>
          <p:cNvSpPr txBox="1">
            <a:spLocks noChangeArrowheads="1"/>
          </p:cNvSpPr>
          <p:nvPr/>
        </p:nvSpPr>
        <p:spPr bwMode="auto">
          <a:xfrm>
            <a:off x="1859254" y="663714"/>
            <a:ext cx="1320874" cy="707886"/>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Four-room</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houses</a:t>
            </a:r>
          </a:p>
        </p:txBody>
      </p:sp>
      <p:sp>
        <p:nvSpPr>
          <p:cNvPr id="35" name="Text Box 15"/>
          <p:cNvSpPr txBox="1">
            <a:spLocks noChangeArrowheads="1"/>
          </p:cNvSpPr>
          <p:nvPr/>
        </p:nvSpPr>
        <p:spPr bwMode="auto">
          <a:xfrm>
            <a:off x="228600" y="1524000"/>
            <a:ext cx="2021836" cy="400110"/>
          </a:xfrm>
          <a:prstGeom prst="rect">
            <a:avLst/>
          </a:prstGeom>
          <a:noFill/>
          <a:ln w="9525">
            <a:noFill/>
            <a:miter lim="800000"/>
            <a:headEnd/>
            <a:tailEnd/>
          </a:ln>
          <a:effectLst/>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Governor’s house</a:t>
            </a:r>
          </a:p>
        </p:txBody>
      </p:sp>
      <p:sp>
        <p:nvSpPr>
          <p:cNvPr id="36" name="Text Box 16"/>
          <p:cNvSpPr txBox="1">
            <a:spLocks noChangeArrowheads="1"/>
          </p:cNvSpPr>
          <p:nvPr/>
        </p:nvSpPr>
        <p:spPr bwMode="auto">
          <a:xfrm>
            <a:off x="-76200" y="2343090"/>
            <a:ext cx="1222964" cy="400110"/>
          </a:xfrm>
          <a:prstGeom prst="rect">
            <a:avLst/>
          </a:prstGeom>
          <a:noFill/>
          <a:ln w="9525">
            <a:noFill/>
            <a:miter lim="800000"/>
            <a:headEnd/>
            <a:tailEnd/>
          </a:ln>
          <a:effectLst/>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Ring Road</a:t>
            </a:r>
          </a:p>
        </p:txBody>
      </p:sp>
      <p:sp>
        <p:nvSpPr>
          <p:cNvPr id="37" name="Text Box 17"/>
          <p:cNvSpPr txBox="1">
            <a:spLocks noChangeArrowheads="1"/>
          </p:cNvSpPr>
          <p:nvPr/>
        </p:nvSpPr>
        <p:spPr bwMode="auto">
          <a:xfrm>
            <a:off x="7206060" y="2286000"/>
            <a:ext cx="1627818" cy="400110"/>
          </a:xfrm>
          <a:prstGeom prst="rect">
            <a:avLst/>
          </a:prstGeom>
          <a:noFill/>
          <a:ln w="9525">
            <a:noFill/>
            <a:miter lim="800000"/>
            <a:headEnd/>
            <a:tailEnd/>
          </a:ln>
          <a:effectLst/>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Water System</a:t>
            </a:r>
          </a:p>
        </p:txBody>
      </p:sp>
      <p:sp>
        <p:nvSpPr>
          <p:cNvPr id="38" name="Text Box 18"/>
          <p:cNvSpPr txBox="1">
            <a:spLocks noChangeArrowheads="1"/>
          </p:cNvSpPr>
          <p:nvPr/>
        </p:nvSpPr>
        <p:spPr bwMode="auto">
          <a:xfrm>
            <a:off x="4049746" y="1066800"/>
            <a:ext cx="1229054" cy="707886"/>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Basement</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 building</a:t>
            </a:r>
          </a:p>
        </p:txBody>
      </p:sp>
    </p:spTree>
    <p:extLst>
      <p:ext uri="{BB962C8B-B14F-4D97-AF65-F5344CB8AC3E}">
        <p14:creationId xmlns:p14="http://schemas.microsoft.com/office/powerpoint/2010/main" val="310652043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I Love War sign, rw031505012.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“I Love War” graffiti in Jerusalem</a:t>
            </a:r>
          </a:p>
        </p:txBody>
      </p:sp>
      <p:sp>
        <p:nvSpPr>
          <p:cNvPr id="3" name="Text Placeholder 2"/>
          <p:cNvSpPr>
            <a:spLocks noGrp="1"/>
          </p:cNvSpPr>
          <p:nvPr>
            <p:ph type="body" sz="quarter" idx="12"/>
          </p:nvPr>
        </p:nvSpPr>
        <p:spPr/>
        <p:txBody>
          <a:bodyPr/>
          <a:lstStyle/>
          <a:p>
            <a:r>
              <a:rPr lang="en-US" dirty="0"/>
              <a:t>3:1</a:t>
            </a:r>
          </a:p>
        </p:txBody>
      </p:sp>
      <p:sp>
        <p:nvSpPr>
          <p:cNvPr id="4" name="Title 3"/>
          <p:cNvSpPr>
            <a:spLocks noGrp="1"/>
          </p:cNvSpPr>
          <p:nvPr>
            <p:ph type="title"/>
          </p:nvPr>
        </p:nvSpPr>
        <p:spPr/>
        <p:txBody>
          <a:bodyPr/>
          <a:lstStyle/>
          <a:p>
            <a:r>
              <a:rPr lang="en-US" dirty="0"/>
              <a:t>There was a long war between the house of Saul and the house of David</a:t>
            </a:r>
          </a:p>
        </p:txBody>
      </p:sp>
    </p:spTree>
    <p:extLst>
      <p:ext uri="{BB962C8B-B14F-4D97-AF65-F5344CB8AC3E}">
        <p14:creationId xmlns:p14="http://schemas.microsoft.com/office/powerpoint/2010/main" val="340470836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6" name="Picture 4" descr="C:\Users\Kris\Documents\Bolen\PCB size\France Museums\Lyon Roman-Gallo Museum-pcb\Decorative mask, from funeral monument in Massues neighborhood, tb091719491.jpg"/>
          <p:cNvPicPr>
            <a:picLocks noChangeAspect="1" noChangeArrowheads="1"/>
          </p:cNvPicPr>
          <p:nvPr/>
        </p:nvPicPr>
        <p:blipFill rotWithShape="1">
          <a:blip r:embed="rId3">
            <a:extLst>
              <a:ext uri="{28A0092B-C50C-407E-A947-70E740481C1C}">
                <a14:useLocalDpi xmlns:a14="http://schemas.microsoft.com/office/drawing/2010/main" val="0"/>
              </a:ext>
            </a:extLst>
          </a:blip>
          <a:srcRect t="11687"/>
          <a:stretch/>
        </p:blipFill>
        <p:spPr bwMode="auto">
          <a:xfrm>
            <a:off x="0" y="190500"/>
            <a:ext cx="9144000" cy="6621463"/>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Decorative mask from a funeral monument in Lyon, France, Roman period</a:t>
            </a:r>
          </a:p>
        </p:txBody>
      </p:sp>
      <p:sp>
        <p:nvSpPr>
          <p:cNvPr id="3" name="Text Placeholder 2"/>
          <p:cNvSpPr>
            <a:spLocks noGrp="1"/>
          </p:cNvSpPr>
          <p:nvPr>
            <p:ph type="body" sz="quarter" idx="12"/>
          </p:nvPr>
        </p:nvSpPr>
        <p:spPr/>
        <p:txBody>
          <a:bodyPr/>
          <a:lstStyle/>
          <a:p>
            <a:r>
              <a:rPr lang="en-US" dirty="0"/>
              <a:t>3:11</a:t>
            </a:r>
          </a:p>
        </p:txBody>
      </p:sp>
      <p:sp>
        <p:nvSpPr>
          <p:cNvPr id="4" name="Title 3"/>
          <p:cNvSpPr>
            <a:spLocks noGrp="1"/>
          </p:cNvSpPr>
          <p:nvPr>
            <p:ph type="title"/>
          </p:nvPr>
        </p:nvSpPr>
        <p:spPr/>
        <p:txBody>
          <a:bodyPr/>
          <a:lstStyle/>
          <a:p>
            <a:r>
              <a:rPr lang="en-US" dirty="0" err="1"/>
              <a:t>Ish-bosheth</a:t>
            </a:r>
            <a:r>
              <a:rPr lang="en-US" dirty="0"/>
              <a:t> was so afraid that he could not answer Abner a word</a:t>
            </a:r>
          </a:p>
        </p:txBody>
      </p:sp>
    </p:spTree>
    <p:extLst>
      <p:ext uri="{BB962C8B-B14F-4D97-AF65-F5344CB8AC3E}">
        <p14:creationId xmlns:p14="http://schemas.microsoft.com/office/powerpoint/2010/main" val="25642250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Hattusa, Bogazkoy, Akkadian version of Kadesh Treaty, 1269 BC, tb041705704b bg.jpg"/>
          <p:cNvPicPr>
            <a:picLocks noChangeAspect="1"/>
          </p:cNvPicPr>
          <p:nvPr/>
        </p:nvPicPr>
        <p:blipFill rotWithShape="1">
          <a:blip r:embed="rId3">
            <a:extLst>
              <a:ext uri="{28A0092B-C50C-407E-A947-70E740481C1C}">
                <a14:useLocalDpi xmlns:a14="http://schemas.microsoft.com/office/drawing/2010/main" val="0"/>
              </a:ext>
            </a:extLst>
          </a:blip>
          <a:srcRect b="6560"/>
          <a:stretch/>
        </p:blipFill>
        <p:spPr>
          <a:xfrm>
            <a:off x="2291715" y="224912"/>
            <a:ext cx="4560570" cy="6408177"/>
          </a:xfrm>
          <a:prstGeom prst="rect">
            <a:avLst/>
          </a:prstGeom>
        </p:spPr>
      </p:pic>
      <p:sp>
        <p:nvSpPr>
          <p:cNvPr id="2" name="Text Placeholder 1"/>
          <p:cNvSpPr>
            <a:spLocks noGrp="1"/>
          </p:cNvSpPr>
          <p:nvPr>
            <p:ph type="body" sz="quarter" idx="10"/>
          </p:nvPr>
        </p:nvSpPr>
        <p:spPr/>
        <p:txBody>
          <a:bodyPr/>
          <a:lstStyle/>
          <a:p>
            <a:r>
              <a:rPr lang="en-US" dirty="0"/>
              <a:t>Akkadian version of the Kadesh Treaty, from Hattusa (near </a:t>
            </a:r>
            <a:r>
              <a:rPr lang="en-US" dirty="0" err="1"/>
              <a:t>Bogazkoy</a:t>
            </a:r>
            <a:r>
              <a:rPr lang="en-US" dirty="0"/>
              <a:t>), 1269 BC</a:t>
            </a:r>
          </a:p>
        </p:txBody>
      </p:sp>
      <p:sp>
        <p:nvSpPr>
          <p:cNvPr id="3" name="Text Placeholder 2"/>
          <p:cNvSpPr>
            <a:spLocks noGrp="1"/>
          </p:cNvSpPr>
          <p:nvPr>
            <p:ph type="body" sz="quarter" idx="12"/>
          </p:nvPr>
        </p:nvSpPr>
        <p:spPr/>
        <p:txBody>
          <a:bodyPr/>
          <a:lstStyle/>
          <a:p>
            <a:r>
              <a:rPr lang="en-US" dirty="0"/>
              <a:t>3:12</a:t>
            </a:r>
          </a:p>
        </p:txBody>
      </p:sp>
      <p:sp>
        <p:nvSpPr>
          <p:cNvPr id="4" name="Title 3"/>
          <p:cNvSpPr>
            <a:spLocks noGrp="1"/>
          </p:cNvSpPr>
          <p:nvPr>
            <p:ph type="title"/>
          </p:nvPr>
        </p:nvSpPr>
        <p:spPr/>
        <p:txBody>
          <a:bodyPr/>
          <a:lstStyle/>
          <a:p>
            <a:r>
              <a:rPr lang="en-US" dirty="0"/>
              <a:t>Then Abner said to David, “Whose is the land? Make a covenant with me and I will help you”</a:t>
            </a:r>
          </a:p>
        </p:txBody>
      </p:sp>
    </p:spTree>
    <p:extLst>
      <p:ext uri="{BB962C8B-B14F-4D97-AF65-F5344CB8AC3E}">
        <p14:creationId xmlns:p14="http://schemas.microsoft.com/office/powerpoint/2010/main" val="378976685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Relief of prisoners being deported, from Nimrud, reign of Tiglath-pileser III, 8th century BC</a:t>
            </a:r>
          </a:p>
        </p:txBody>
      </p:sp>
      <p:sp>
        <p:nvSpPr>
          <p:cNvPr id="3" name="Text Placeholder 2"/>
          <p:cNvSpPr>
            <a:spLocks noGrp="1"/>
          </p:cNvSpPr>
          <p:nvPr>
            <p:ph type="body" sz="quarter" idx="12"/>
          </p:nvPr>
        </p:nvSpPr>
        <p:spPr/>
        <p:txBody>
          <a:bodyPr/>
          <a:lstStyle/>
          <a:p>
            <a:r>
              <a:rPr lang="en-US" dirty="0"/>
              <a:t>3:13</a:t>
            </a:r>
          </a:p>
        </p:txBody>
      </p:sp>
      <p:sp>
        <p:nvSpPr>
          <p:cNvPr id="4" name="Title 3"/>
          <p:cNvSpPr>
            <a:spLocks noGrp="1"/>
          </p:cNvSpPr>
          <p:nvPr>
            <p:ph type="title"/>
          </p:nvPr>
        </p:nvSpPr>
        <p:spPr/>
        <p:txBody>
          <a:bodyPr/>
          <a:lstStyle/>
          <a:p>
            <a:r>
              <a:rPr lang="en-US" dirty="0"/>
              <a:t>David said, “Good . . . But you must first bring Michal, Saul’s daughter, when you come to me”</a:t>
            </a:r>
          </a:p>
        </p:txBody>
      </p:sp>
      <p:pic>
        <p:nvPicPr>
          <p:cNvPr id="2050" name="Picture 2" descr="C:\Users\Kris\Documents\Bolen\PCB size\British Museum-pcb\Assyria\Nimrud, prisoners being deported, reign of Tiglath-pileser III, adr1805195157.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796925"/>
            <a:ext cx="9144000" cy="52641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7257653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building, stone&#10;&#10;Description automatically generated">
            <a:extLst>
              <a:ext uri="{FF2B5EF4-FFF2-40B4-BE49-F238E27FC236}">
                <a16:creationId xmlns:a16="http://schemas.microsoft.com/office/drawing/2014/main" id="{8E8C7074-3268-4B46-A3E7-B6F6C75CAE2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2860"/>
            <a:ext cx="9144000" cy="6812280"/>
          </a:xfrm>
          <a:prstGeom prst="rect">
            <a:avLst/>
          </a:prstGeom>
        </p:spPr>
      </p:pic>
      <p:sp>
        <p:nvSpPr>
          <p:cNvPr id="9" name="Text Placeholder 8">
            <a:extLst>
              <a:ext uri="{FF2B5EF4-FFF2-40B4-BE49-F238E27FC236}">
                <a16:creationId xmlns:a16="http://schemas.microsoft.com/office/drawing/2014/main" id="{3FC630D4-C221-4177-9EDD-CF5626DE46D1}"/>
              </a:ext>
            </a:extLst>
          </p:cNvPr>
          <p:cNvSpPr>
            <a:spLocks noGrp="1"/>
          </p:cNvSpPr>
          <p:nvPr>
            <p:ph type="body" sz="quarter" idx="10"/>
          </p:nvPr>
        </p:nvSpPr>
        <p:spPr/>
        <p:txBody>
          <a:bodyPr/>
          <a:lstStyle/>
          <a:p>
            <a:r>
              <a:rPr lang="en-US" dirty="0"/>
              <a:t>Relief of human phalluses being piled to count the dead, from Medinet Habu, 12th century BC</a:t>
            </a:r>
          </a:p>
        </p:txBody>
      </p:sp>
      <p:sp>
        <p:nvSpPr>
          <p:cNvPr id="10" name="Text Placeholder 9">
            <a:extLst>
              <a:ext uri="{FF2B5EF4-FFF2-40B4-BE49-F238E27FC236}">
                <a16:creationId xmlns:a16="http://schemas.microsoft.com/office/drawing/2014/main" id="{6C181E8D-159C-40FD-83B7-BA5498B70903}"/>
              </a:ext>
            </a:extLst>
          </p:cNvPr>
          <p:cNvSpPr>
            <a:spLocks noGrp="1"/>
          </p:cNvSpPr>
          <p:nvPr>
            <p:ph type="body" sz="quarter" idx="12"/>
          </p:nvPr>
        </p:nvSpPr>
        <p:spPr/>
        <p:txBody>
          <a:bodyPr/>
          <a:lstStyle/>
          <a:p>
            <a:r>
              <a:rPr lang="en-US" dirty="0"/>
              <a:t>3:14</a:t>
            </a:r>
          </a:p>
        </p:txBody>
      </p:sp>
      <p:sp>
        <p:nvSpPr>
          <p:cNvPr id="8" name="Title 7">
            <a:extLst>
              <a:ext uri="{FF2B5EF4-FFF2-40B4-BE49-F238E27FC236}">
                <a16:creationId xmlns:a16="http://schemas.microsoft.com/office/drawing/2014/main" id="{A3CD7A39-E9B3-4CC0-A162-237D393A008F}"/>
              </a:ext>
            </a:extLst>
          </p:cNvPr>
          <p:cNvSpPr>
            <a:spLocks noGrp="1"/>
          </p:cNvSpPr>
          <p:nvPr>
            <p:ph type="title"/>
          </p:nvPr>
        </p:nvSpPr>
        <p:spPr/>
        <p:txBody>
          <a:bodyPr/>
          <a:lstStyle/>
          <a:p>
            <a:r>
              <a:rPr lang="en-US" dirty="0"/>
              <a:t>Give me my wife Michal, for whom I paid the bride price of a hundred Philistine foreskins</a:t>
            </a:r>
          </a:p>
        </p:txBody>
      </p:sp>
    </p:spTree>
    <p:extLst>
      <p:ext uri="{BB962C8B-B14F-4D97-AF65-F5344CB8AC3E}">
        <p14:creationId xmlns:p14="http://schemas.microsoft.com/office/powerpoint/2010/main" val="343376517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7" name="Picture 3" descr="C:\PLBL\07 Egypt\Luxor-Medinet Habu\Medinet Habu, pile of hands for counting dead, tb011105878.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388698"/>
            <a:ext cx="9144000" cy="6080605"/>
          </a:xfrm>
          <a:prstGeom prst="rect">
            <a:avLst/>
          </a:prstGeom>
          <a:noFill/>
          <a:extLst>
            <a:ext uri="{909E8E84-426E-40DD-AFC4-6F175D3DCCD1}">
              <a14:hiddenFill xmlns:a14="http://schemas.microsoft.com/office/drawing/2010/main">
                <a:solidFill>
                  <a:srgbClr val="FFFFFF"/>
                </a:solidFill>
              </a14:hiddenFill>
            </a:ext>
          </a:extLst>
        </p:spPr>
      </p:pic>
      <p:sp>
        <p:nvSpPr>
          <p:cNvPr id="9" name="Text Placeholder 8">
            <a:extLst>
              <a:ext uri="{FF2B5EF4-FFF2-40B4-BE49-F238E27FC236}">
                <a16:creationId xmlns:a16="http://schemas.microsoft.com/office/drawing/2014/main" id="{D0957E9C-2A42-4DA0-9CB9-9D1D8CC642CD}"/>
              </a:ext>
            </a:extLst>
          </p:cNvPr>
          <p:cNvSpPr>
            <a:spLocks noGrp="1"/>
          </p:cNvSpPr>
          <p:nvPr>
            <p:ph type="body" sz="quarter" idx="10"/>
          </p:nvPr>
        </p:nvSpPr>
        <p:spPr/>
        <p:txBody>
          <a:bodyPr/>
          <a:lstStyle/>
          <a:p>
            <a:r>
              <a:rPr lang="en-US" dirty="0"/>
              <a:t>Relief of hands being piled to count the dead, from Medinet Habu, 12th century BC</a:t>
            </a:r>
          </a:p>
        </p:txBody>
      </p:sp>
      <p:sp>
        <p:nvSpPr>
          <p:cNvPr id="10" name="Text Placeholder 9">
            <a:extLst>
              <a:ext uri="{FF2B5EF4-FFF2-40B4-BE49-F238E27FC236}">
                <a16:creationId xmlns:a16="http://schemas.microsoft.com/office/drawing/2014/main" id="{1A531C90-92C3-4FB2-BBD2-9A6BCA2F5078}"/>
              </a:ext>
            </a:extLst>
          </p:cNvPr>
          <p:cNvSpPr>
            <a:spLocks noGrp="1"/>
          </p:cNvSpPr>
          <p:nvPr>
            <p:ph type="body" sz="quarter" idx="12"/>
          </p:nvPr>
        </p:nvSpPr>
        <p:spPr/>
        <p:txBody>
          <a:bodyPr/>
          <a:lstStyle/>
          <a:p>
            <a:r>
              <a:rPr lang="en-US" dirty="0"/>
              <a:t>3:14</a:t>
            </a:r>
          </a:p>
        </p:txBody>
      </p:sp>
      <p:sp>
        <p:nvSpPr>
          <p:cNvPr id="8" name="Title 7">
            <a:extLst>
              <a:ext uri="{FF2B5EF4-FFF2-40B4-BE49-F238E27FC236}">
                <a16:creationId xmlns:a16="http://schemas.microsoft.com/office/drawing/2014/main" id="{2C132671-6A65-41DA-AA31-DBD1EB651CC6}"/>
              </a:ext>
            </a:extLst>
          </p:cNvPr>
          <p:cNvSpPr>
            <a:spLocks noGrp="1"/>
          </p:cNvSpPr>
          <p:nvPr>
            <p:ph type="title"/>
          </p:nvPr>
        </p:nvSpPr>
        <p:spPr/>
        <p:txBody>
          <a:bodyPr/>
          <a:lstStyle/>
          <a:p>
            <a:r>
              <a:rPr lang="en-US" dirty="0"/>
              <a:t>Give me my wife Michal, for whom I paid the bride price of a hundred Philistine foreskins</a:t>
            </a:r>
          </a:p>
        </p:txBody>
      </p:sp>
    </p:spTree>
    <p:extLst>
      <p:ext uri="{BB962C8B-B14F-4D97-AF65-F5344CB8AC3E}">
        <p14:creationId xmlns:p14="http://schemas.microsoft.com/office/powerpoint/2010/main" val="61535348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37168"/>
            <a:ext cx="9144000" cy="65841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 Placeholder 1"/>
          <p:cNvSpPr>
            <a:spLocks noGrp="1"/>
          </p:cNvSpPr>
          <p:nvPr>
            <p:ph type="body" sz="quarter" idx="10"/>
          </p:nvPr>
        </p:nvSpPr>
        <p:spPr/>
        <p:txBody>
          <a:bodyPr/>
          <a:lstStyle/>
          <a:p>
            <a:r>
              <a:rPr lang="en-US" dirty="0"/>
              <a:t>Hebrew seal of </a:t>
            </a:r>
            <a:r>
              <a:rPr lang="en-US" dirty="0" err="1"/>
              <a:t>Palti</a:t>
            </a:r>
            <a:r>
              <a:rPr lang="en-US" dirty="0"/>
              <a:t>, 8th–6th centuries BC</a:t>
            </a:r>
          </a:p>
        </p:txBody>
      </p:sp>
      <p:sp>
        <p:nvSpPr>
          <p:cNvPr id="3" name="Text Placeholder 2"/>
          <p:cNvSpPr>
            <a:spLocks noGrp="1"/>
          </p:cNvSpPr>
          <p:nvPr>
            <p:ph type="body" sz="quarter" idx="12"/>
          </p:nvPr>
        </p:nvSpPr>
        <p:spPr/>
        <p:txBody>
          <a:bodyPr/>
          <a:lstStyle/>
          <a:p>
            <a:r>
              <a:rPr lang="en-US" dirty="0"/>
              <a:t>3:15</a:t>
            </a:r>
          </a:p>
        </p:txBody>
      </p:sp>
      <p:sp>
        <p:nvSpPr>
          <p:cNvPr id="4" name="Title 3"/>
          <p:cNvSpPr>
            <a:spLocks noGrp="1"/>
          </p:cNvSpPr>
          <p:nvPr>
            <p:ph type="title"/>
          </p:nvPr>
        </p:nvSpPr>
        <p:spPr/>
        <p:txBody>
          <a:bodyPr/>
          <a:lstStyle/>
          <a:p>
            <a:r>
              <a:rPr lang="en-US" dirty="0"/>
              <a:t>So </a:t>
            </a:r>
            <a:r>
              <a:rPr lang="en-US" dirty="0" err="1"/>
              <a:t>Ish-bosheth</a:t>
            </a:r>
            <a:r>
              <a:rPr lang="en-US" dirty="0"/>
              <a:t> sent and took her from her husband, from </a:t>
            </a:r>
            <a:r>
              <a:rPr lang="en-US" dirty="0" err="1"/>
              <a:t>Paltiel</a:t>
            </a:r>
            <a:r>
              <a:rPr lang="en-US" dirty="0"/>
              <a:t> the son of Laish</a:t>
            </a:r>
          </a:p>
        </p:txBody>
      </p:sp>
    </p:spTree>
    <p:extLst>
      <p:ext uri="{BB962C8B-B14F-4D97-AF65-F5344CB8AC3E}">
        <p14:creationId xmlns:p14="http://schemas.microsoft.com/office/powerpoint/2010/main" val="372207593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descr="A picture containing sitting, box, old&#10;&#10;Description automatically generated">
            <a:extLst>
              <a:ext uri="{FF2B5EF4-FFF2-40B4-BE49-F238E27FC236}">
                <a16:creationId xmlns:a16="http://schemas.microsoft.com/office/drawing/2014/main" id="{3EFEEAB8-AB8A-4946-9BB6-37C1817BEA7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37160"/>
            <a:ext cx="9144000" cy="6583680"/>
          </a:xfrm>
          <a:prstGeom prst="rect">
            <a:avLst/>
          </a:prstGeom>
        </p:spPr>
      </p:pic>
      <p:grpSp>
        <p:nvGrpSpPr>
          <p:cNvPr id="11" name="Group 10"/>
          <p:cNvGrpSpPr/>
          <p:nvPr/>
        </p:nvGrpSpPr>
        <p:grpSpPr>
          <a:xfrm>
            <a:off x="0" y="137168"/>
            <a:ext cx="9144000" cy="6584107"/>
            <a:chOff x="0" y="137168"/>
            <a:chExt cx="9144000" cy="6584107"/>
          </a:xfrm>
        </p:grpSpPr>
        <p:pic>
          <p:nvPicPr>
            <p:cNvPr id="1433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flipH="1">
              <a:off x="0" y="137168"/>
              <a:ext cx="9144000" cy="65841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10" name="Group 9"/>
            <p:cNvGrpSpPr/>
            <p:nvPr/>
          </p:nvGrpSpPr>
          <p:grpSpPr>
            <a:xfrm>
              <a:off x="3933825" y="2328864"/>
              <a:ext cx="1390649" cy="586634"/>
              <a:chOff x="3933825" y="2328864"/>
              <a:chExt cx="1390649" cy="586634"/>
            </a:xfrm>
          </p:grpSpPr>
          <p:sp>
            <p:nvSpPr>
              <p:cNvPr id="5" name="Freeform 4"/>
              <p:cNvSpPr/>
              <p:nvPr/>
            </p:nvSpPr>
            <p:spPr>
              <a:xfrm>
                <a:off x="5092074" y="2343151"/>
                <a:ext cx="232400" cy="506188"/>
              </a:xfrm>
              <a:custGeom>
                <a:avLst/>
                <a:gdLst>
                  <a:gd name="connsiteX0" fmla="*/ 214312 w 214312"/>
                  <a:gd name="connsiteY0" fmla="*/ 0 h 500063"/>
                  <a:gd name="connsiteX1" fmla="*/ 0 w 214312"/>
                  <a:gd name="connsiteY1" fmla="*/ 500063 h 500063"/>
                  <a:gd name="connsiteX2" fmla="*/ 119062 w 214312"/>
                  <a:gd name="connsiteY2" fmla="*/ 381000 h 500063"/>
                  <a:gd name="connsiteX0" fmla="*/ 216079 w 216079"/>
                  <a:gd name="connsiteY0" fmla="*/ 0 h 516101"/>
                  <a:gd name="connsiteX1" fmla="*/ 1767 w 216079"/>
                  <a:gd name="connsiteY1" fmla="*/ 500063 h 516101"/>
                  <a:gd name="connsiteX2" fmla="*/ 120829 w 216079"/>
                  <a:gd name="connsiteY2" fmla="*/ 381000 h 516101"/>
                  <a:gd name="connsiteX0" fmla="*/ 224691 w 224691"/>
                  <a:gd name="connsiteY0" fmla="*/ 0 h 504603"/>
                  <a:gd name="connsiteX1" fmla="*/ 10379 w 224691"/>
                  <a:gd name="connsiteY1" fmla="*/ 500063 h 504603"/>
                  <a:gd name="connsiteX2" fmla="*/ 129441 w 224691"/>
                  <a:gd name="connsiteY2" fmla="*/ 381000 h 504603"/>
                  <a:gd name="connsiteX0" fmla="*/ 224691 w 224691"/>
                  <a:gd name="connsiteY0" fmla="*/ 0 h 506188"/>
                  <a:gd name="connsiteX1" fmla="*/ 10379 w 224691"/>
                  <a:gd name="connsiteY1" fmla="*/ 500063 h 506188"/>
                  <a:gd name="connsiteX2" fmla="*/ 129441 w 224691"/>
                  <a:gd name="connsiteY2" fmla="*/ 381000 h 506188"/>
                  <a:gd name="connsiteX0" fmla="*/ 232400 w 232400"/>
                  <a:gd name="connsiteY0" fmla="*/ 0 h 506188"/>
                  <a:gd name="connsiteX1" fmla="*/ 18088 w 232400"/>
                  <a:gd name="connsiteY1" fmla="*/ 500063 h 506188"/>
                  <a:gd name="connsiteX2" fmla="*/ 137150 w 232400"/>
                  <a:gd name="connsiteY2" fmla="*/ 381000 h 506188"/>
                </a:gdLst>
                <a:ahLst/>
                <a:cxnLst>
                  <a:cxn ang="0">
                    <a:pos x="connsiteX0" y="connsiteY0"/>
                  </a:cxn>
                  <a:cxn ang="0">
                    <a:pos x="connsiteX1" y="connsiteY1"/>
                  </a:cxn>
                  <a:cxn ang="0">
                    <a:pos x="connsiteX2" y="connsiteY2"/>
                  </a:cxn>
                </a:cxnLst>
                <a:rect l="l" t="t" r="r" b="b"/>
                <a:pathLst>
                  <a:path w="232400" h="506188">
                    <a:moveTo>
                      <a:pt x="232400" y="0"/>
                    </a:moveTo>
                    <a:cubicBezTo>
                      <a:pt x="44282" y="269082"/>
                      <a:pt x="-39927" y="469757"/>
                      <a:pt x="18088" y="500063"/>
                    </a:cubicBezTo>
                    <a:cubicBezTo>
                      <a:pt x="71269" y="527844"/>
                      <a:pt x="118894" y="456407"/>
                      <a:pt x="137150" y="381000"/>
                    </a:cubicBezTo>
                  </a:path>
                </a:pathLst>
              </a:custGeom>
              <a:noFill/>
              <a:ln cap="rnd">
                <a:solidFill>
                  <a:srgbClr val="FEFF00">
                    <a:alpha val="6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Freeform 5"/>
              <p:cNvSpPr/>
              <p:nvPr/>
            </p:nvSpPr>
            <p:spPr>
              <a:xfrm>
                <a:off x="4729162" y="2536033"/>
                <a:ext cx="286906" cy="379465"/>
              </a:xfrm>
              <a:custGeom>
                <a:avLst/>
                <a:gdLst>
                  <a:gd name="connsiteX0" fmla="*/ 142875 w 266700"/>
                  <a:gd name="connsiteY0" fmla="*/ 66675 h 319087"/>
                  <a:gd name="connsiteX1" fmla="*/ 266700 w 266700"/>
                  <a:gd name="connsiteY1" fmla="*/ 0 h 319087"/>
                  <a:gd name="connsiteX2" fmla="*/ 190500 w 266700"/>
                  <a:gd name="connsiteY2" fmla="*/ 290512 h 319087"/>
                  <a:gd name="connsiteX3" fmla="*/ 0 w 266700"/>
                  <a:gd name="connsiteY3" fmla="*/ 319087 h 319087"/>
                  <a:gd name="connsiteX0" fmla="*/ 142875 w 266700"/>
                  <a:gd name="connsiteY0" fmla="*/ 66675 h 319087"/>
                  <a:gd name="connsiteX1" fmla="*/ 266700 w 266700"/>
                  <a:gd name="connsiteY1" fmla="*/ 0 h 319087"/>
                  <a:gd name="connsiteX2" fmla="*/ 190500 w 266700"/>
                  <a:gd name="connsiteY2" fmla="*/ 290512 h 319087"/>
                  <a:gd name="connsiteX3" fmla="*/ 0 w 266700"/>
                  <a:gd name="connsiteY3" fmla="*/ 319087 h 319087"/>
                  <a:gd name="connsiteX0" fmla="*/ 142875 w 271462"/>
                  <a:gd name="connsiteY0" fmla="*/ 78581 h 330993"/>
                  <a:gd name="connsiteX1" fmla="*/ 271462 w 271462"/>
                  <a:gd name="connsiteY1" fmla="*/ 0 h 330993"/>
                  <a:gd name="connsiteX2" fmla="*/ 190500 w 271462"/>
                  <a:gd name="connsiteY2" fmla="*/ 302418 h 330993"/>
                  <a:gd name="connsiteX3" fmla="*/ 0 w 271462"/>
                  <a:gd name="connsiteY3" fmla="*/ 330993 h 330993"/>
                  <a:gd name="connsiteX0" fmla="*/ 142875 w 271462"/>
                  <a:gd name="connsiteY0" fmla="*/ 78581 h 339600"/>
                  <a:gd name="connsiteX1" fmla="*/ 271462 w 271462"/>
                  <a:gd name="connsiteY1" fmla="*/ 0 h 339600"/>
                  <a:gd name="connsiteX2" fmla="*/ 190500 w 271462"/>
                  <a:gd name="connsiteY2" fmla="*/ 302418 h 339600"/>
                  <a:gd name="connsiteX3" fmla="*/ 0 w 271462"/>
                  <a:gd name="connsiteY3" fmla="*/ 330993 h 339600"/>
                  <a:gd name="connsiteX0" fmla="*/ 142875 w 271462"/>
                  <a:gd name="connsiteY0" fmla="*/ 78581 h 333892"/>
                  <a:gd name="connsiteX1" fmla="*/ 271462 w 271462"/>
                  <a:gd name="connsiteY1" fmla="*/ 0 h 333892"/>
                  <a:gd name="connsiteX2" fmla="*/ 190500 w 271462"/>
                  <a:gd name="connsiteY2" fmla="*/ 302418 h 333892"/>
                  <a:gd name="connsiteX3" fmla="*/ 0 w 271462"/>
                  <a:gd name="connsiteY3" fmla="*/ 330993 h 333892"/>
                  <a:gd name="connsiteX0" fmla="*/ 157163 w 285750"/>
                  <a:gd name="connsiteY0" fmla="*/ 78581 h 333929"/>
                  <a:gd name="connsiteX1" fmla="*/ 285750 w 285750"/>
                  <a:gd name="connsiteY1" fmla="*/ 0 h 333929"/>
                  <a:gd name="connsiteX2" fmla="*/ 204788 w 285750"/>
                  <a:gd name="connsiteY2" fmla="*/ 302418 h 333929"/>
                  <a:gd name="connsiteX3" fmla="*/ 0 w 285750"/>
                  <a:gd name="connsiteY3" fmla="*/ 330993 h 333929"/>
                  <a:gd name="connsiteX0" fmla="*/ 157163 w 285750"/>
                  <a:gd name="connsiteY0" fmla="*/ 78581 h 379465"/>
                  <a:gd name="connsiteX1" fmla="*/ 285750 w 285750"/>
                  <a:gd name="connsiteY1" fmla="*/ 0 h 379465"/>
                  <a:gd name="connsiteX2" fmla="*/ 204788 w 285750"/>
                  <a:gd name="connsiteY2" fmla="*/ 302418 h 379465"/>
                  <a:gd name="connsiteX3" fmla="*/ 0 w 285750"/>
                  <a:gd name="connsiteY3" fmla="*/ 330993 h 379465"/>
                  <a:gd name="connsiteX0" fmla="*/ 157163 w 286906"/>
                  <a:gd name="connsiteY0" fmla="*/ 78581 h 379465"/>
                  <a:gd name="connsiteX1" fmla="*/ 285750 w 286906"/>
                  <a:gd name="connsiteY1" fmla="*/ 0 h 379465"/>
                  <a:gd name="connsiteX2" fmla="*/ 204788 w 286906"/>
                  <a:gd name="connsiteY2" fmla="*/ 302418 h 379465"/>
                  <a:gd name="connsiteX3" fmla="*/ 0 w 286906"/>
                  <a:gd name="connsiteY3" fmla="*/ 330993 h 379465"/>
                  <a:gd name="connsiteX0" fmla="*/ 157163 w 286906"/>
                  <a:gd name="connsiteY0" fmla="*/ 78581 h 379465"/>
                  <a:gd name="connsiteX1" fmla="*/ 285750 w 286906"/>
                  <a:gd name="connsiteY1" fmla="*/ 0 h 379465"/>
                  <a:gd name="connsiteX2" fmla="*/ 204788 w 286906"/>
                  <a:gd name="connsiteY2" fmla="*/ 302418 h 379465"/>
                  <a:gd name="connsiteX3" fmla="*/ 0 w 286906"/>
                  <a:gd name="connsiteY3" fmla="*/ 330993 h 379465"/>
                </a:gdLst>
                <a:ahLst/>
                <a:cxnLst>
                  <a:cxn ang="0">
                    <a:pos x="connsiteX0" y="connsiteY0"/>
                  </a:cxn>
                  <a:cxn ang="0">
                    <a:pos x="connsiteX1" y="connsiteY1"/>
                  </a:cxn>
                  <a:cxn ang="0">
                    <a:pos x="connsiteX2" y="connsiteY2"/>
                  </a:cxn>
                  <a:cxn ang="0">
                    <a:pos x="connsiteX3" y="connsiteY3"/>
                  </a:cxn>
                </a:cxnLst>
                <a:rect l="l" t="t" r="r" b="b"/>
                <a:pathLst>
                  <a:path w="286906" h="379465">
                    <a:moveTo>
                      <a:pt x="157163" y="78581"/>
                    </a:moveTo>
                    <a:cubicBezTo>
                      <a:pt x="215107" y="96837"/>
                      <a:pt x="254000" y="38893"/>
                      <a:pt x="285750" y="0"/>
                    </a:cubicBezTo>
                    <a:cubicBezTo>
                      <a:pt x="294482" y="115094"/>
                      <a:pt x="252413" y="247253"/>
                      <a:pt x="204788" y="302418"/>
                    </a:cubicBezTo>
                    <a:cubicBezTo>
                      <a:pt x="157163" y="357583"/>
                      <a:pt x="63500" y="428624"/>
                      <a:pt x="0" y="330993"/>
                    </a:cubicBezTo>
                  </a:path>
                </a:pathLst>
              </a:custGeom>
              <a:noFill/>
              <a:ln cap="rnd">
                <a:solidFill>
                  <a:srgbClr val="FEFF00">
                    <a:alpha val="6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Freeform 6"/>
              <p:cNvSpPr/>
              <p:nvPr/>
            </p:nvSpPr>
            <p:spPr>
              <a:xfrm>
                <a:off x="4696994" y="2328864"/>
                <a:ext cx="256006" cy="423656"/>
              </a:xfrm>
              <a:custGeom>
                <a:avLst/>
                <a:gdLst>
                  <a:gd name="connsiteX0" fmla="*/ 238125 w 238125"/>
                  <a:gd name="connsiteY0" fmla="*/ 0 h 414337"/>
                  <a:gd name="connsiteX1" fmla="*/ 0 w 238125"/>
                  <a:gd name="connsiteY1" fmla="*/ 414337 h 414337"/>
                  <a:gd name="connsiteX2" fmla="*/ 128588 w 238125"/>
                  <a:gd name="connsiteY2" fmla="*/ 309562 h 414337"/>
                  <a:gd name="connsiteX0" fmla="*/ 240253 w 240253"/>
                  <a:gd name="connsiteY0" fmla="*/ 0 h 426923"/>
                  <a:gd name="connsiteX1" fmla="*/ 2128 w 240253"/>
                  <a:gd name="connsiteY1" fmla="*/ 414337 h 426923"/>
                  <a:gd name="connsiteX2" fmla="*/ 130716 w 240253"/>
                  <a:gd name="connsiteY2" fmla="*/ 309562 h 426923"/>
                  <a:gd name="connsiteX0" fmla="*/ 243297 w 243297"/>
                  <a:gd name="connsiteY0" fmla="*/ 0 h 420637"/>
                  <a:gd name="connsiteX1" fmla="*/ 5172 w 243297"/>
                  <a:gd name="connsiteY1" fmla="*/ 414337 h 420637"/>
                  <a:gd name="connsiteX2" fmla="*/ 133760 w 243297"/>
                  <a:gd name="connsiteY2" fmla="*/ 309562 h 420637"/>
                  <a:gd name="connsiteX0" fmla="*/ 243297 w 243297"/>
                  <a:gd name="connsiteY0" fmla="*/ 0 h 425700"/>
                  <a:gd name="connsiteX1" fmla="*/ 5172 w 243297"/>
                  <a:gd name="connsiteY1" fmla="*/ 414337 h 425700"/>
                  <a:gd name="connsiteX2" fmla="*/ 133760 w 243297"/>
                  <a:gd name="connsiteY2" fmla="*/ 309562 h 425700"/>
                  <a:gd name="connsiteX0" fmla="*/ 249495 w 249495"/>
                  <a:gd name="connsiteY0" fmla="*/ 0 h 425700"/>
                  <a:gd name="connsiteX1" fmla="*/ 11370 w 249495"/>
                  <a:gd name="connsiteY1" fmla="*/ 414337 h 425700"/>
                  <a:gd name="connsiteX2" fmla="*/ 139958 w 249495"/>
                  <a:gd name="connsiteY2" fmla="*/ 309562 h 425700"/>
                  <a:gd name="connsiteX0" fmla="*/ 256006 w 256006"/>
                  <a:gd name="connsiteY0" fmla="*/ 0 h 423656"/>
                  <a:gd name="connsiteX1" fmla="*/ 10737 w 256006"/>
                  <a:gd name="connsiteY1" fmla="*/ 411955 h 423656"/>
                  <a:gd name="connsiteX2" fmla="*/ 146469 w 256006"/>
                  <a:gd name="connsiteY2" fmla="*/ 309562 h 423656"/>
                </a:gdLst>
                <a:ahLst/>
                <a:cxnLst>
                  <a:cxn ang="0">
                    <a:pos x="connsiteX0" y="connsiteY0"/>
                  </a:cxn>
                  <a:cxn ang="0">
                    <a:pos x="connsiteX1" y="connsiteY1"/>
                  </a:cxn>
                  <a:cxn ang="0">
                    <a:pos x="connsiteX2" y="connsiteY2"/>
                  </a:cxn>
                </a:cxnLst>
                <a:rect l="l" t="t" r="r" b="b"/>
                <a:pathLst>
                  <a:path w="256006" h="423656">
                    <a:moveTo>
                      <a:pt x="256006" y="0"/>
                    </a:moveTo>
                    <a:cubicBezTo>
                      <a:pt x="38518" y="245268"/>
                      <a:pt x="-28872" y="374188"/>
                      <a:pt x="10737" y="411955"/>
                    </a:cubicBezTo>
                    <a:cubicBezTo>
                      <a:pt x="44869" y="444499"/>
                      <a:pt x="105987" y="408780"/>
                      <a:pt x="146469" y="309562"/>
                    </a:cubicBezTo>
                  </a:path>
                </a:pathLst>
              </a:custGeom>
              <a:noFill/>
              <a:ln cap="rnd">
                <a:solidFill>
                  <a:srgbClr val="FEFF00">
                    <a:alpha val="6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reeform 7"/>
              <p:cNvSpPr/>
              <p:nvPr/>
            </p:nvSpPr>
            <p:spPr>
              <a:xfrm>
                <a:off x="4257675" y="2526508"/>
                <a:ext cx="280990" cy="235971"/>
              </a:xfrm>
              <a:custGeom>
                <a:avLst/>
                <a:gdLst>
                  <a:gd name="connsiteX0" fmla="*/ 152400 w 280988"/>
                  <a:gd name="connsiteY0" fmla="*/ 0 h 233362"/>
                  <a:gd name="connsiteX1" fmla="*/ 0 w 280988"/>
                  <a:gd name="connsiteY1" fmla="*/ 128587 h 233362"/>
                  <a:gd name="connsiteX2" fmla="*/ 152400 w 280988"/>
                  <a:gd name="connsiteY2" fmla="*/ 233362 h 233362"/>
                  <a:gd name="connsiteX3" fmla="*/ 280988 w 280988"/>
                  <a:gd name="connsiteY3" fmla="*/ 100012 h 233362"/>
                  <a:gd name="connsiteX4" fmla="*/ 204788 w 280988"/>
                  <a:gd name="connsiteY4" fmla="*/ 9525 h 233362"/>
                  <a:gd name="connsiteX5" fmla="*/ 152400 w 280988"/>
                  <a:gd name="connsiteY5" fmla="*/ 228600 h 233362"/>
                  <a:gd name="connsiteX6" fmla="*/ 138113 w 280988"/>
                  <a:gd name="connsiteY6" fmla="*/ 109537 h 233362"/>
                  <a:gd name="connsiteX7" fmla="*/ 271463 w 280988"/>
                  <a:gd name="connsiteY7" fmla="*/ 90487 h 233362"/>
                  <a:gd name="connsiteX8" fmla="*/ 14288 w 280988"/>
                  <a:gd name="connsiteY8" fmla="*/ 123825 h 233362"/>
                  <a:gd name="connsiteX0" fmla="*/ 152400 w 280988"/>
                  <a:gd name="connsiteY0" fmla="*/ 0 h 233362"/>
                  <a:gd name="connsiteX1" fmla="*/ 0 w 280988"/>
                  <a:gd name="connsiteY1" fmla="*/ 128587 h 233362"/>
                  <a:gd name="connsiteX2" fmla="*/ 152400 w 280988"/>
                  <a:gd name="connsiteY2" fmla="*/ 233362 h 233362"/>
                  <a:gd name="connsiteX3" fmla="*/ 280988 w 280988"/>
                  <a:gd name="connsiteY3" fmla="*/ 100012 h 233362"/>
                  <a:gd name="connsiteX4" fmla="*/ 157163 w 280988"/>
                  <a:gd name="connsiteY4" fmla="*/ 0 h 233362"/>
                  <a:gd name="connsiteX5" fmla="*/ 152400 w 280988"/>
                  <a:gd name="connsiteY5" fmla="*/ 228600 h 233362"/>
                  <a:gd name="connsiteX6" fmla="*/ 138113 w 280988"/>
                  <a:gd name="connsiteY6" fmla="*/ 109537 h 233362"/>
                  <a:gd name="connsiteX7" fmla="*/ 271463 w 280988"/>
                  <a:gd name="connsiteY7" fmla="*/ 90487 h 233362"/>
                  <a:gd name="connsiteX8" fmla="*/ 14288 w 280988"/>
                  <a:gd name="connsiteY8" fmla="*/ 123825 h 233362"/>
                  <a:gd name="connsiteX0" fmla="*/ 152400 w 280988"/>
                  <a:gd name="connsiteY0" fmla="*/ 0 h 233362"/>
                  <a:gd name="connsiteX1" fmla="*/ 0 w 280988"/>
                  <a:gd name="connsiteY1" fmla="*/ 128587 h 233362"/>
                  <a:gd name="connsiteX2" fmla="*/ 152400 w 280988"/>
                  <a:gd name="connsiteY2" fmla="*/ 233362 h 233362"/>
                  <a:gd name="connsiteX3" fmla="*/ 280988 w 280988"/>
                  <a:gd name="connsiteY3" fmla="*/ 100012 h 233362"/>
                  <a:gd name="connsiteX4" fmla="*/ 157163 w 280988"/>
                  <a:gd name="connsiteY4" fmla="*/ 0 h 233362"/>
                  <a:gd name="connsiteX5" fmla="*/ 152400 w 280988"/>
                  <a:gd name="connsiteY5" fmla="*/ 228600 h 233362"/>
                  <a:gd name="connsiteX6" fmla="*/ 138113 w 280988"/>
                  <a:gd name="connsiteY6" fmla="*/ 109537 h 233362"/>
                  <a:gd name="connsiteX7" fmla="*/ 271463 w 280988"/>
                  <a:gd name="connsiteY7" fmla="*/ 90487 h 233362"/>
                  <a:gd name="connsiteX8" fmla="*/ 14288 w 280988"/>
                  <a:gd name="connsiteY8" fmla="*/ 123825 h 233362"/>
                  <a:gd name="connsiteX0" fmla="*/ 152400 w 280988"/>
                  <a:gd name="connsiteY0" fmla="*/ 0 h 233362"/>
                  <a:gd name="connsiteX1" fmla="*/ 0 w 280988"/>
                  <a:gd name="connsiteY1" fmla="*/ 128587 h 233362"/>
                  <a:gd name="connsiteX2" fmla="*/ 152400 w 280988"/>
                  <a:gd name="connsiteY2" fmla="*/ 233362 h 233362"/>
                  <a:gd name="connsiteX3" fmla="*/ 280988 w 280988"/>
                  <a:gd name="connsiteY3" fmla="*/ 100012 h 233362"/>
                  <a:gd name="connsiteX4" fmla="*/ 157163 w 280988"/>
                  <a:gd name="connsiteY4" fmla="*/ 0 h 233362"/>
                  <a:gd name="connsiteX5" fmla="*/ 152400 w 280988"/>
                  <a:gd name="connsiteY5" fmla="*/ 228600 h 233362"/>
                  <a:gd name="connsiteX6" fmla="*/ 138113 w 280988"/>
                  <a:gd name="connsiteY6" fmla="*/ 109537 h 233362"/>
                  <a:gd name="connsiteX7" fmla="*/ 235744 w 280988"/>
                  <a:gd name="connsiteY7" fmla="*/ 97631 h 233362"/>
                  <a:gd name="connsiteX8" fmla="*/ 14288 w 280988"/>
                  <a:gd name="connsiteY8" fmla="*/ 123825 h 233362"/>
                  <a:gd name="connsiteX0" fmla="*/ 152400 w 280992"/>
                  <a:gd name="connsiteY0" fmla="*/ 3495 h 236857"/>
                  <a:gd name="connsiteX1" fmla="*/ 0 w 280992"/>
                  <a:gd name="connsiteY1" fmla="*/ 132082 h 236857"/>
                  <a:gd name="connsiteX2" fmla="*/ 152400 w 280992"/>
                  <a:gd name="connsiteY2" fmla="*/ 236857 h 236857"/>
                  <a:gd name="connsiteX3" fmla="*/ 280988 w 280992"/>
                  <a:gd name="connsiteY3" fmla="*/ 103507 h 236857"/>
                  <a:gd name="connsiteX4" fmla="*/ 157163 w 280992"/>
                  <a:gd name="connsiteY4" fmla="*/ 3495 h 236857"/>
                  <a:gd name="connsiteX5" fmla="*/ 152400 w 280992"/>
                  <a:gd name="connsiteY5" fmla="*/ 232095 h 236857"/>
                  <a:gd name="connsiteX6" fmla="*/ 138113 w 280992"/>
                  <a:gd name="connsiteY6" fmla="*/ 113032 h 236857"/>
                  <a:gd name="connsiteX7" fmla="*/ 235744 w 280992"/>
                  <a:gd name="connsiteY7" fmla="*/ 101126 h 236857"/>
                  <a:gd name="connsiteX8" fmla="*/ 14288 w 280992"/>
                  <a:gd name="connsiteY8" fmla="*/ 127320 h 236857"/>
                  <a:gd name="connsiteX0" fmla="*/ 152400 w 280992"/>
                  <a:gd name="connsiteY0" fmla="*/ 3495 h 237086"/>
                  <a:gd name="connsiteX1" fmla="*/ 0 w 280992"/>
                  <a:gd name="connsiteY1" fmla="*/ 132082 h 237086"/>
                  <a:gd name="connsiteX2" fmla="*/ 152400 w 280992"/>
                  <a:gd name="connsiteY2" fmla="*/ 236857 h 237086"/>
                  <a:gd name="connsiteX3" fmla="*/ 280988 w 280992"/>
                  <a:gd name="connsiteY3" fmla="*/ 103507 h 237086"/>
                  <a:gd name="connsiteX4" fmla="*/ 157163 w 280992"/>
                  <a:gd name="connsiteY4" fmla="*/ 3495 h 237086"/>
                  <a:gd name="connsiteX5" fmla="*/ 152400 w 280992"/>
                  <a:gd name="connsiteY5" fmla="*/ 232095 h 237086"/>
                  <a:gd name="connsiteX6" fmla="*/ 138113 w 280992"/>
                  <a:gd name="connsiteY6" fmla="*/ 113032 h 237086"/>
                  <a:gd name="connsiteX7" fmla="*/ 235744 w 280992"/>
                  <a:gd name="connsiteY7" fmla="*/ 101126 h 237086"/>
                  <a:gd name="connsiteX8" fmla="*/ 14288 w 280992"/>
                  <a:gd name="connsiteY8" fmla="*/ 127320 h 237086"/>
                  <a:gd name="connsiteX0" fmla="*/ 152400 w 280992"/>
                  <a:gd name="connsiteY0" fmla="*/ 3495 h 237086"/>
                  <a:gd name="connsiteX1" fmla="*/ 0 w 280992"/>
                  <a:gd name="connsiteY1" fmla="*/ 132082 h 237086"/>
                  <a:gd name="connsiteX2" fmla="*/ 152400 w 280992"/>
                  <a:gd name="connsiteY2" fmla="*/ 236857 h 237086"/>
                  <a:gd name="connsiteX3" fmla="*/ 280988 w 280992"/>
                  <a:gd name="connsiteY3" fmla="*/ 103507 h 237086"/>
                  <a:gd name="connsiteX4" fmla="*/ 157163 w 280992"/>
                  <a:gd name="connsiteY4" fmla="*/ 3495 h 237086"/>
                  <a:gd name="connsiteX5" fmla="*/ 152400 w 280992"/>
                  <a:gd name="connsiteY5" fmla="*/ 232095 h 237086"/>
                  <a:gd name="connsiteX6" fmla="*/ 138113 w 280992"/>
                  <a:gd name="connsiteY6" fmla="*/ 113032 h 237086"/>
                  <a:gd name="connsiteX7" fmla="*/ 235744 w 280992"/>
                  <a:gd name="connsiteY7" fmla="*/ 101126 h 237086"/>
                  <a:gd name="connsiteX8" fmla="*/ 14288 w 280992"/>
                  <a:gd name="connsiteY8" fmla="*/ 127320 h 237086"/>
                  <a:gd name="connsiteX0" fmla="*/ 152400 w 280992"/>
                  <a:gd name="connsiteY0" fmla="*/ 1186 h 234777"/>
                  <a:gd name="connsiteX1" fmla="*/ 0 w 280992"/>
                  <a:gd name="connsiteY1" fmla="*/ 129773 h 234777"/>
                  <a:gd name="connsiteX2" fmla="*/ 152400 w 280992"/>
                  <a:gd name="connsiteY2" fmla="*/ 234548 h 234777"/>
                  <a:gd name="connsiteX3" fmla="*/ 280988 w 280992"/>
                  <a:gd name="connsiteY3" fmla="*/ 101198 h 234777"/>
                  <a:gd name="connsiteX4" fmla="*/ 157163 w 280992"/>
                  <a:gd name="connsiteY4" fmla="*/ 3567 h 234777"/>
                  <a:gd name="connsiteX5" fmla="*/ 152400 w 280992"/>
                  <a:gd name="connsiteY5" fmla="*/ 229786 h 234777"/>
                  <a:gd name="connsiteX6" fmla="*/ 138113 w 280992"/>
                  <a:gd name="connsiteY6" fmla="*/ 110723 h 234777"/>
                  <a:gd name="connsiteX7" fmla="*/ 235744 w 280992"/>
                  <a:gd name="connsiteY7" fmla="*/ 98817 h 234777"/>
                  <a:gd name="connsiteX8" fmla="*/ 14288 w 280992"/>
                  <a:gd name="connsiteY8" fmla="*/ 125011 h 234777"/>
                  <a:gd name="connsiteX0" fmla="*/ 152400 w 280997"/>
                  <a:gd name="connsiteY0" fmla="*/ 0 h 233591"/>
                  <a:gd name="connsiteX1" fmla="*/ 0 w 280997"/>
                  <a:gd name="connsiteY1" fmla="*/ 128587 h 233591"/>
                  <a:gd name="connsiteX2" fmla="*/ 152400 w 280997"/>
                  <a:gd name="connsiteY2" fmla="*/ 233362 h 233591"/>
                  <a:gd name="connsiteX3" fmla="*/ 280988 w 280997"/>
                  <a:gd name="connsiteY3" fmla="*/ 100012 h 233591"/>
                  <a:gd name="connsiteX4" fmla="*/ 157163 w 280997"/>
                  <a:gd name="connsiteY4" fmla="*/ 2381 h 233591"/>
                  <a:gd name="connsiteX5" fmla="*/ 152400 w 280997"/>
                  <a:gd name="connsiteY5" fmla="*/ 228600 h 233591"/>
                  <a:gd name="connsiteX6" fmla="*/ 138113 w 280997"/>
                  <a:gd name="connsiteY6" fmla="*/ 109537 h 233591"/>
                  <a:gd name="connsiteX7" fmla="*/ 235744 w 280997"/>
                  <a:gd name="connsiteY7" fmla="*/ 97631 h 233591"/>
                  <a:gd name="connsiteX8" fmla="*/ 14288 w 280997"/>
                  <a:gd name="connsiteY8" fmla="*/ 123825 h 233591"/>
                  <a:gd name="connsiteX0" fmla="*/ 152400 w 280997"/>
                  <a:gd name="connsiteY0" fmla="*/ 0 h 233591"/>
                  <a:gd name="connsiteX1" fmla="*/ 0 w 280997"/>
                  <a:gd name="connsiteY1" fmla="*/ 128587 h 233591"/>
                  <a:gd name="connsiteX2" fmla="*/ 152400 w 280997"/>
                  <a:gd name="connsiteY2" fmla="*/ 233362 h 233591"/>
                  <a:gd name="connsiteX3" fmla="*/ 280988 w 280997"/>
                  <a:gd name="connsiteY3" fmla="*/ 100012 h 233591"/>
                  <a:gd name="connsiteX4" fmla="*/ 157163 w 280997"/>
                  <a:gd name="connsiteY4" fmla="*/ 2381 h 233591"/>
                  <a:gd name="connsiteX5" fmla="*/ 152400 w 280997"/>
                  <a:gd name="connsiteY5" fmla="*/ 228600 h 233591"/>
                  <a:gd name="connsiteX6" fmla="*/ 138113 w 280997"/>
                  <a:gd name="connsiteY6" fmla="*/ 109537 h 233591"/>
                  <a:gd name="connsiteX7" fmla="*/ 235744 w 280997"/>
                  <a:gd name="connsiteY7" fmla="*/ 97631 h 233591"/>
                  <a:gd name="connsiteX8" fmla="*/ 14288 w 280997"/>
                  <a:gd name="connsiteY8" fmla="*/ 123825 h 233591"/>
                  <a:gd name="connsiteX0" fmla="*/ 152400 w 280997"/>
                  <a:gd name="connsiteY0" fmla="*/ 0 h 233591"/>
                  <a:gd name="connsiteX1" fmla="*/ 0 w 280997"/>
                  <a:gd name="connsiteY1" fmla="*/ 128587 h 233591"/>
                  <a:gd name="connsiteX2" fmla="*/ 152400 w 280997"/>
                  <a:gd name="connsiteY2" fmla="*/ 233362 h 233591"/>
                  <a:gd name="connsiteX3" fmla="*/ 280988 w 280997"/>
                  <a:gd name="connsiteY3" fmla="*/ 100012 h 233591"/>
                  <a:gd name="connsiteX4" fmla="*/ 157163 w 280997"/>
                  <a:gd name="connsiteY4" fmla="*/ 2381 h 233591"/>
                  <a:gd name="connsiteX5" fmla="*/ 152400 w 280997"/>
                  <a:gd name="connsiteY5" fmla="*/ 228600 h 233591"/>
                  <a:gd name="connsiteX6" fmla="*/ 138113 w 280997"/>
                  <a:gd name="connsiteY6" fmla="*/ 109537 h 233591"/>
                  <a:gd name="connsiteX7" fmla="*/ 235744 w 280997"/>
                  <a:gd name="connsiteY7" fmla="*/ 97631 h 233591"/>
                  <a:gd name="connsiteX8" fmla="*/ 14288 w 280997"/>
                  <a:gd name="connsiteY8" fmla="*/ 123825 h 233591"/>
                  <a:gd name="connsiteX0" fmla="*/ 152400 w 280997"/>
                  <a:gd name="connsiteY0" fmla="*/ 0 h 233591"/>
                  <a:gd name="connsiteX1" fmla="*/ 0 w 280997"/>
                  <a:gd name="connsiteY1" fmla="*/ 128587 h 233591"/>
                  <a:gd name="connsiteX2" fmla="*/ 152400 w 280997"/>
                  <a:gd name="connsiteY2" fmla="*/ 233362 h 233591"/>
                  <a:gd name="connsiteX3" fmla="*/ 280988 w 280997"/>
                  <a:gd name="connsiteY3" fmla="*/ 100012 h 233591"/>
                  <a:gd name="connsiteX4" fmla="*/ 157163 w 280997"/>
                  <a:gd name="connsiteY4" fmla="*/ 2381 h 233591"/>
                  <a:gd name="connsiteX5" fmla="*/ 152400 w 280997"/>
                  <a:gd name="connsiteY5" fmla="*/ 228600 h 233591"/>
                  <a:gd name="connsiteX6" fmla="*/ 138113 w 280997"/>
                  <a:gd name="connsiteY6" fmla="*/ 109537 h 233591"/>
                  <a:gd name="connsiteX7" fmla="*/ 276225 w 280997"/>
                  <a:gd name="connsiteY7" fmla="*/ 100012 h 233591"/>
                  <a:gd name="connsiteX8" fmla="*/ 14288 w 280997"/>
                  <a:gd name="connsiteY8" fmla="*/ 123825 h 233591"/>
                  <a:gd name="connsiteX0" fmla="*/ 152400 w 280997"/>
                  <a:gd name="connsiteY0" fmla="*/ 0 h 233591"/>
                  <a:gd name="connsiteX1" fmla="*/ 0 w 280997"/>
                  <a:gd name="connsiteY1" fmla="*/ 128587 h 233591"/>
                  <a:gd name="connsiteX2" fmla="*/ 152400 w 280997"/>
                  <a:gd name="connsiteY2" fmla="*/ 233362 h 233591"/>
                  <a:gd name="connsiteX3" fmla="*/ 280988 w 280997"/>
                  <a:gd name="connsiteY3" fmla="*/ 100012 h 233591"/>
                  <a:gd name="connsiteX4" fmla="*/ 157163 w 280997"/>
                  <a:gd name="connsiteY4" fmla="*/ 2381 h 233591"/>
                  <a:gd name="connsiteX5" fmla="*/ 152400 w 280997"/>
                  <a:gd name="connsiteY5" fmla="*/ 228600 h 233591"/>
                  <a:gd name="connsiteX6" fmla="*/ 150019 w 280997"/>
                  <a:gd name="connsiteY6" fmla="*/ 109537 h 233591"/>
                  <a:gd name="connsiteX7" fmla="*/ 276225 w 280997"/>
                  <a:gd name="connsiteY7" fmla="*/ 100012 h 233591"/>
                  <a:gd name="connsiteX8" fmla="*/ 14288 w 280997"/>
                  <a:gd name="connsiteY8" fmla="*/ 123825 h 233591"/>
                  <a:gd name="connsiteX0" fmla="*/ 152400 w 280997"/>
                  <a:gd name="connsiteY0" fmla="*/ 0 h 233591"/>
                  <a:gd name="connsiteX1" fmla="*/ 0 w 280997"/>
                  <a:gd name="connsiteY1" fmla="*/ 128587 h 233591"/>
                  <a:gd name="connsiteX2" fmla="*/ 152400 w 280997"/>
                  <a:gd name="connsiteY2" fmla="*/ 233362 h 233591"/>
                  <a:gd name="connsiteX3" fmla="*/ 280988 w 280997"/>
                  <a:gd name="connsiteY3" fmla="*/ 100012 h 233591"/>
                  <a:gd name="connsiteX4" fmla="*/ 157163 w 280997"/>
                  <a:gd name="connsiteY4" fmla="*/ 2381 h 233591"/>
                  <a:gd name="connsiteX5" fmla="*/ 152400 w 280997"/>
                  <a:gd name="connsiteY5" fmla="*/ 228600 h 233591"/>
                  <a:gd name="connsiteX6" fmla="*/ 154781 w 280997"/>
                  <a:gd name="connsiteY6" fmla="*/ 109537 h 233591"/>
                  <a:gd name="connsiteX7" fmla="*/ 276225 w 280997"/>
                  <a:gd name="connsiteY7" fmla="*/ 100012 h 233591"/>
                  <a:gd name="connsiteX8" fmla="*/ 14288 w 280997"/>
                  <a:gd name="connsiteY8" fmla="*/ 123825 h 233591"/>
                  <a:gd name="connsiteX0" fmla="*/ 152400 w 280990"/>
                  <a:gd name="connsiteY0" fmla="*/ 7144 h 240735"/>
                  <a:gd name="connsiteX1" fmla="*/ 0 w 280990"/>
                  <a:gd name="connsiteY1" fmla="*/ 135731 h 240735"/>
                  <a:gd name="connsiteX2" fmla="*/ 152400 w 280990"/>
                  <a:gd name="connsiteY2" fmla="*/ 240506 h 240735"/>
                  <a:gd name="connsiteX3" fmla="*/ 280988 w 280990"/>
                  <a:gd name="connsiteY3" fmla="*/ 107156 h 240735"/>
                  <a:gd name="connsiteX4" fmla="*/ 154781 w 280990"/>
                  <a:gd name="connsiteY4" fmla="*/ 0 h 240735"/>
                  <a:gd name="connsiteX5" fmla="*/ 152400 w 280990"/>
                  <a:gd name="connsiteY5" fmla="*/ 235744 h 240735"/>
                  <a:gd name="connsiteX6" fmla="*/ 154781 w 280990"/>
                  <a:gd name="connsiteY6" fmla="*/ 116681 h 240735"/>
                  <a:gd name="connsiteX7" fmla="*/ 276225 w 280990"/>
                  <a:gd name="connsiteY7" fmla="*/ 107156 h 240735"/>
                  <a:gd name="connsiteX8" fmla="*/ 14288 w 280990"/>
                  <a:gd name="connsiteY8" fmla="*/ 130969 h 240735"/>
                  <a:gd name="connsiteX0" fmla="*/ 152400 w 280997"/>
                  <a:gd name="connsiteY0" fmla="*/ 0 h 233591"/>
                  <a:gd name="connsiteX1" fmla="*/ 0 w 280997"/>
                  <a:gd name="connsiteY1" fmla="*/ 128587 h 233591"/>
                  <a:gd name="connsiteX2" fmla="*/ 152400 w 280997"/>
                  <a:gd name="connsiteY2" fmla="*/ 233362 h 233591"/>
                  <a:gd name="connsiteX3" fmla="*/ 280988 w 280997"/>
                  <a:gd name="connsiteY3" fmla="*/ 100012 h 233591"/>
                  <a:gd name="connsiteX4" fmla="*/ 157162 w 280997"/>
                  <a:gd name="connsiteY4" fmla="*/ 4763 h 233591"/>
                  <a:gd name="connsiteX5" fmla="*/ 152400 w 280997"/>
                  <a:gd name="connsiteY5" fmla="*/ 228600 h 233591"/>
                  <a:gd name="connsiteX6" fmla="*/ 154781 w 280997"/>
                  <a:gd name="connsiteY6" fmla="*/ 109537 h 233591"/>
                  <a:gd name="connsiteX7" fmla="*/ 276225 w 280997"/>
                  <a:gd name="connsiteY7" fmla="*/ 100012 h 233591"/>
                  <a:gd name="connsiteX8" fmla="*/ 14288 w 280997"/>
                  <a:gd name="connsiteY8" fmla="*/ 123825 h 233591"/>
                  <a:gd name="connsiteX0" fmla="*/ 152400 w 280990"/>
                  <a:gd name="connsiteY0" fmla="*/ 2380 h 235971"/>
                  <a:gd name="connsiteX1" fmla="*/ 0 w 280990"/>
                  <a:gd name="connsiteY1" fmla="*/ 130967 h 235971"/>
                  <a:gd name="connsiteX2" fmla="*/ 152400 w 280990"/>
                  <a:gd name="connsiteY2" fmla="*/ 235742 h 235971"/>
                  <a:gd name="connsiteX3" fmla="*/ 280988 w 280990"/>
                  <a:gd name="connsiteY3" fmla="*/ 102392 h 235971"/>
                  <a:gd name="connsiteX4" fmla="*/ 154781 w 280990"/>
                  <a:gd name="connsiteY4" fmla="*/ 0 h 235971"/>
                  <a:gd name="connsiteX5" fmla="*/ 152400 w 280990"/>
                  <a:gd name="connsiteY5" fmla="*/ 230980 h 235971"/>
                  <a:gd name="connsiteX6" fmla="*/ 154781 w 280990"/>
                  <a:gd name="connsiteY6" fmla="*/ 111917 h 235971"/>
                  <a:gd name="connsiteX7" fmla="*/ 276225 w 280990"/>
                  <a:gd name="connsiteY7" fmla="*/ 102392 h 235971"/>
                  <a:gd name="connsiteX8" fmla="*/ 14288 w 280990"/>
                  <a:gd name="connsiteY8" fmla="*/ 126205 h 235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0990" h="235971">
                    <a:moveTo>
                      <a:pt x="152400" y="2380"/>
                    </a:moveTo>
                    <a:cubicBezTo>
                      <a:pt x="30163" y="16667"/>
                      <a:pt x="0" y="92073"/>
                      <a:pt x="0" y="130967"/>
                    </a:cubicBezTo>
                    <a:cubicBezTo>
                      <a:pt x="0" y="169861"/>
                      <a:pt x="72232" y="240504"/>
                      <a:pt x="152400" y="235742"/>
                    </a:cubicBezTo>
                    <a:cubicBezTo>
                      <a:pt x="223044" y="228599"/>
                      <a:pt x="280591" y="141682"/>
                      <a:pt x="280988" y="102392"/>
                    </a:cubicBezTo>
                    <a:cubicBezTo>
                      <a:pt x="281385" y="63102"/>
                      <a:pt x="228599" y="4762"/>
                      <a:pt x="154781" y="0"/>
                    </a:cubicBezTo>
                    <a:cubicBezTo>
                      <a:pt x="153193" y="76200"/>
                      <a:pt x="153988" y="154780"/>
                      <a:pt x="152400" y="230980"/>
                    </a:cubicBezTo>
                    <a:cubicBezTo>
                      <a:pt x="151606" y="191292"/>
                      <a:pt x="155575" y="151605"/>
                      <a:pt x="154781" y="111917"/>
                    </a:cubicBezTo>
                    <a:lnTo>
                      <a:pt x="276225" y="102392"/>
                    </a:lnTo>
                    <a:lnTo>
                      <a:pt x="14288" y="126205"/>
                    </a:lnTo>
                  </a:path>
                </a:pathLst>
              </a:custGeom>
              <a:noFill/>
              <a:ln cap="rnd">
                <a:solidFill>
                  <a:srgbClr val="FEFF00">
                    <a:alpha val="6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reeform 8"/>
              <p:cNvSpPr/>
              <p:nvPr/>
            </p:nvSpPr>
            <p:spPr>
              <a:xfrm>
                <a:off x="3933825" y="2538413"/>
                <a:ext cx="338138" cy="261937"/>
              </a:xfrm>
              <a:custGeom>
                <a:avLst/>
                <a:gdLst>
                  <a:gd name="connsiteX0" fmla="*/ 338138 w 338138"/>
                  <a:gd name="connsiteY0" fmla="*/ 261938 h 266700"/>
                  <a:gd name="connsiteX1" fmla="*/ 100013 w 338138"/>
                  <a:gd name="connsiteY1" fmla="*/ 266700 h 266700"/>
                  <a:gd name="connsiteX2" fmla="*/ 185738 w 338138"/>
                  <a:gd name="connsiteY2" fmla="*/ 4763 h 266700"/>
                  <a:gd name="connsiteX3" fmla="*/ 19050 w 338138"/>
                  <a:gd name="connsiteY3" fmla="*/ 9525 h 266700"/>
                  <a:gd name="connsiteX4" fmla="*/ 190500 w 338138"/>
                  <a:gd name="connsiteY4" fmla="*/ 0 h 266700"/>
                  <a:gd name="connsiteX5" fmla="*/ 147638 w 338138"/>
                  <a:gd name="connsiteY5" fmla="*/ 114300 h 266700"/>
                  <a:gd name="connsiteX6" fmla="*/ 0 w 338138"/>
                  <a:gd name="connsiteY6" fmla="*/ 123825 h 266700"/>
                  <a:gd name="connsiteX0" fmla="*/ 338138 w 338138"/>
                  <a:gd name="connsiteY0" fmla="*/ 257175 h 261937"/>
                  <a:gd name="connsiteX1" fmla="*/ 100013 w 338138"/>
                  <a:gd name="connsiteY1" fmla="*/ 261937 h 261937"/>
                  <a:gd name="connsiteX2" fmla="*/ 185738 w 338138"/>
                  <a:gd name="connsiteY2" fmla="*/ 0 h 261937"/>
                  <a:gd name="connsiteX3" fmla="*/ 19050 w 338138"/>
                  <a:gd name="connsiteY3" fmla="*/ 4762 h 261937"/>
                  <a:gd name="connsiteX4" fmla="*/ 190500 w 338138"/>
                  <a:gd name="connsiteY4" fmla="*/ 0 h 261937"/>
                  <a:gd name="connsiteX5" fmla="*/ 147638 w 338138"/>
                  <a:gd name="connsiteY5" fmla="*/ 109537 h 261937"/>
                  <a:gd name="connsiteX6" fmla="*/ 0 w 338138"/>
                  <a:gd name="connsiteY6" fmla="*/ 119062 h 261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8138" h="261937">
                    <a:moveTo>
                      <a:pt x="338138" y="257175"/>
                    </a:moveTo>
                    <a:lnTo>
                      <a:pt x="100013" y="261937"/>
                    </a:lnTo>
                    <a:lnTo>
                      <a:pt x="185738" y="0"/>
                    </a:lnTo>
                    <a:lnTo>
                      <a:pt x="19050" y="4762"/>
                    </a:lnTo>
                    <a:lnTo>
                      <a:pt x="190500" y="0"/>
                    </a:lnTo>
                    <a:lnTo>
                      <a:pt x="147638" y="109537"/>
                    </a:lnTo>
                    <a:lnTo>
                      <a:pt x="0" y="119062"/>
                    </a:lnTo>
                  </a:path>
                </a:pathLst>
              </a:custGeom>
              <a:noFill/>
              <a:ln cap="rnd">
                <a:solidFill>
                  <a:srgbClr val="FEFF00">
                    <a:alpha val="6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
        <p:nvSpPr>
          <p:cNvPr id="2" name="Text Placeholder 1"/>
          <p:cNvSpPr>
            <a:spLocks noGrp="1"/>
          </p:cNvSpPr>
          <p:nvPr>
            <p:ph type="body" sz="quarter" idx="10"/>
          </p:nvPr>
        </p:nvSpPr>
        <p:spPr/>
        <p:txBody>
          <a:bodyPr/>
          <a:lstStyle/>
          <a:p>
            <a:r>
              <a:rPr lang="en-US" dirty="0"/>
              <a:t>Hebrew seal of </a:t>
            </a:r>
            <a:r>
              <a:rPr lang="en-US" dirty="0" err="1"/>
              <a:t>Palti</a:t>
            </a:r>
            <a:r>
              <a:rPr lang="en-US" dirty="0"/>
              <a:t>, 8th–6th centuries BC</a:t>
            </a:r>
          </a:p>
        </p:txBody>
      </p:sp>
      <p:sp>
        <p:nvSpPr>
          <p:cNvPr id="3" name="Text Placeholder 2"/>
          <p:cNvSpPr>
            <a:spLocks noGrp="1"/>
          </p:cNvSpPr>
          <p:nvPr>
            <p:ph type="body" sz="quarter" idx="12"/>
          </p:nvPr>
        </p:nvSpPr>
        <p:spPr/>
        <p:txBody>
          <a:bodyPr/>
          <a:lstStyle/>
          <a:p>
            <a:r>
              <a:rPr lang="en-US" dirty="0"/>
              <a:t>3:15</a:t>
            </a:r>
          </a:p>
        </p:txBody>
      </p:sp>
      <p:sp>
        <p:nvSpPr>
          <p:cNvPr id="4" name="Title 3"/>
          <p:cNvSpPr>
            <a:spLocks noGrp="1"/>
          </p:cNvSpPr>
          <p:nvPr>
            <p:ph type="title"/>
          </p:nvPr>
        </p:nvSpPr>
        <p:spPr/>
        <p:txBody>
          <a:bodyPr/>
          <a:lstStyle/>
          <a:p>
            <a:r>
              <a:rPr lang="en-US" dirty="0"/>
              <a:t>So </a:t>
            </a:r>
            <a:r>
              <a:rPr lang="en-US" dirty="0" err="1"/>
              <a:t>Ish-bosheth</a:t>
            </a:r>
            <a:r>
              <a:rPr lang="en-US" dirty="0"/>
              <a:t> sent and took her from her husband, from </a:t>
            </a:r>
            <a:r>
              <a:rPr lang="en-US" dirty="0" err="1"/>
              <a:t>Paltiel</a:t>
            </a:r>
            <a:r>
              <a:rPr lang="en-US" dirty="0"/>
              <a:t> the son of Laish</a:t>
            </a:r>
          </a:p>
        </p:txBody>
      </p:sp>
    </p:spTree>
    <p:extLst>
      <p:ext uri="{BB962C8B-B14F-4D97-AF65-F5344CB8AC3E}">
        <p14:creationId xmlns:p14="http://schemas.microsoft.com/office/powerpoint/2010/main" val="182948723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Bahurim candidates, Ras Tammim and al-Zaim, aerial from northwest, ws062415185.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Area of </a:t>
            </a:r>
            <a:r>
              <a:rPr lang="en-US" dirty="0" err="1"/>
              <a:t>Bahurim</a:t>
            </a:r>
            <a:r>
              <a:rPr lang="en-US" dirty="0"/>
              <a:t> (aerial view from the northwest)</a:t>
            </a:r>
          </a:p>
        </p:txBody>
      </p:sp>
      <p:sp>
        <p:nvSpPr>
          <p:cNvPr id="3" name="Text Placeholder 2"/>
          <p:cNvSpPr>
            <a:spLocks noGrp="1"/>
          </p:cNvSpPr>
          <p:nvPr>
            <p:ph type="body" sz="quarter" idx="12"/>
          </p:nvPr>
        </p:nvSpPr>
        <p:spPr/>
        <p:txBody>
          <a:bodyPr/>
          <a:lstStyle/>
          <a:p>
            <a:r>
              <a:rPr lang="en-US" dirty="0"/>
              <a:t>3:16</a:t>
            </a:r>
          </a:p>
        </p:txBody>
      </p:sp>
      <p:sp>
        <p:nvSpPr>
          <p:cNvPr id="4" name="Title 3"/>
          <p:cNvSpPr>
            <a:spLocks noGrp="1"/>
          </p:cNvSpPr>
          <p:nvPr>
            <p:ph type="title"/>
          </p:nvPr>
        </p:nvSpPr>
        <p:spPr/>
        <p:txBody>
          <a:bodyPr/>
          <a:lstStyle/>
          <a:p>
            <a:r>
              <a:rPr lang="en-US" dirty="0"/>
              <a:t>Her husband went with her, weeping as he went, and followed her to Bahurim</a:t>
            </a:r>
          </a:p>
        </p:txBody>
      </p:sp>
    </p:spTree>
    <p:extLst>
      <p:ext uri="{BB962C8B-B14F-4D97-AF65-F5344CB8AC3E}">
        <p14:creationId xmlns:p14="http://schemas.microsoft.com/office/powerpoint/2010/main" val="610307977"/>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Bahurim candidates, Ras Tammim and al-Zaim, aerial from northwest, ws062415185.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Area of </a:t>
            </a:r>
            <a:r>
              <a:rPr lang="en-US" dirty="0" err="1"/>
              <a:t>Bahurim</a:t>
            </a:r>
            <a:r>
              <a:rPr lang="en-US" dirty="0"/>
              <a:t> (aerial view from the northwest)</a:t>
            </a:r>
          </a:p>
        </p:txBody>
      </p:sp>
      <p:sp>
        <p:nvSpPr>
          <p:cNvPr id="3" name="Text Placeholder 2"/>
          <p:cNvSpPr>
            <a:spLocks noGrp="1"/>
          </p:cNvSpPr>
          <p:nvPr>
            <p:ph type="body" sz="quarter" idx="12"/>
          </p:nvPr>
        </p:nvSpPr>
        <p:spPr/>
        <p:txBody>
          <a:bodyPr/>
          <a:lstStyle/>
          <a:p>
            <a:r>
              <a:rPr lang="en-US" dirty="0"/>
              <a:t>3:16</a:t>
            </a:r>
          </a:p>
        </p:txBody>
      </p:sp>
      <p:sp>
        <p:nvSpPr>
          <p:cNvPr id="4" name="Title 3"/>
          <p:cNvSpPr>
            <a:spLocks noGrp="1"/>
          </p:cNvSpPr>
          <p:nvPr>
            <p:ph type="title"/>
          </p:nvPr>
        </p:nvSpPr>
        <p:spPr/>
        <p:txBody>
          <a:bodyPr/>
          <a:lstStyle/>
          <a:p>
            <a:r>
              <a:rPr lang="en-US" dirty="0"/>
              <a:t>Her husband went with her, weeping as he went, and followed her to Bahurim</a:t>
            </a:r>
          </a:p>
        </p:txBody>
      </p:sp>
      <p:sp>
        <p:nvSpPr>
          <p:cNvPr id="7" name="Text Box 11"/>
          <p:cNvSpPr txBox="1">
            <a:spLocks noChangeArrowheads="1"/>
          </p:cNvSpPr>
          <p:nvPr/>
        </p:nvSpPr>
        <p:spPr bwMode="auto">
          <a:xfrm>
            <a:off x="6378702" y="1752600"/>
            <a:ext cx="1951572" cy="400110"/>
          </a:xfrm>
          <a:prstGeom prst="rect">
            <a:avLst/>
          </a:prstGeom>
          <a:noFill/>
          <a:ln w="9525">
            <a:noFill/>
            <a:miter lim="800000"/>
            <a:headEnd/>
            <a:tailEnd/>
          </a:ln>
          <a:effectLst/>
        </p:spPr>
        <p:txBody>
          <a:bodyPr wrap="square">
            <a:spAutoFit/>
          </a:bodyPr>
          <a:lstStyle>
            <a:defPPr>
              <a:defRPr lang="en-US"/>
            </a:defPPr>
            <a:lvl1pPr marR="0" lvl="0" indent="0" algn="ctr" fontAlgn="auto">
              <a:lnSpc>
                <a:spcPct val="100000"/>
              </a:lnSpc>
              <a:spcBef>
                <a:spcPts val="0"/>
              </a:spcBef>
              <a:spcAft>
                <a:spcPts val="0"/>
              </a:spcAft>
              <a:buClrTx/>
              <a:buSzTx/>
              <a:buFontTx/>
              <a:buNone/>
              <a:tabLst/>
              <a:defRPr kumimoji="0" sz="2000" b="0" i="0" u="none" strike="noStrike" kern="0" cap="none" spc="0" normalizeH="0" baseline="0">
                <a:ln>
                  <a:noFill/>
                </a:ln>
                <a:solidFill>
                  <a:srgbClr val="FFFF00"/>
                </a:solidFill>
                <a:effectLst>
                  <a:glow rad="76200">
                    <a:srgbClr val="000000">
                      <a:alpha val="60000"/>
                    </a:srgbClr>
                  </a:glow>
                </a:effectLst>
                <a:uLnTx/>
                <a:uFillTx/>
                <a:latin typeface="Calibri" pitchFamily="34" charset="0"/>
                <a:cs typeface="Calibri" pitchFamily="34" charset="0"/>
              </a:defRPr>
            </a:lvl1pPr>
          </a:lstStyle>
          <a:p>
            <a:r>
              <a:rPr lang="en-US" dirty="0">
                <a:solidFill>
                  <a:srgbClr val="FFFFFF"/>
                </a:solidFill>
              </a:rPr>
              <a:t>Mount of Olives</a:t>
            </a:r>
          </a:p>
        </p:txBody>
      </p:sp>
      <p:sp>
        <p:nvSpPr>
          <p:cNvPr id="9" name="Text Box 11"/>
          <p:cNvSpPr txBox="1">
            <a:spLocks noChangeArrowheads="1"/>
          </p:cNvSpPr>
          <p:nvPr/>
        </p:nvSpPr>
        <p:spPr bwMode="auto">
          <a:xfrm>
            <a:off x="3962400" y="2895600"/>
            <a:ext cx="2471032" cy="400110"/>
          </a:xfrm>
          <a:prstGeom prst="rect">
            <a:avLst/>
          </a:prstGeom>
          <a:noFill/>
          <a:ln w="9525">
            <a:noFill/>
            <a:miter lim="800000"/>
            <a:headEnd/>
            <a:tailEnd/>
          </a:ln>
          <a:effectLst/>
        </p:spPr>
        <p:txBody>
          <a:bodyPr wrap="square">
            <a:spAutoFit/>
          </a:bodyPr>
          <a:lstStyle>
            <a:defPPr>
              <a:defRPr lang="en-US"/>
            </a:defPPr>
            <a:lvl1pPr marR="0" lvl="0" indent="0" algn="ctr" fontAlgn="auto">
              <a:lnSpc>
                <a:spcPct val="100000"/>
              </a:lnSpc>
              <a:spcBef>
                <a:spcPts val="0"/>
              </a:spcBef>
              <a:spcAft>
                <a:spcPts val="0"/>
              </a:spcAft>
              <a:buClrTx/>
              <a:buSzTx/>
              <a:buFontTx/>
              <a:buNone/>
              <a:tabLst/>
              <a:defRPr kumimoji="0" sz="2000" b="0" i="0" u="none" strike="noStrike" kern="0" cap="none" spc="0" normalizeH="0" baseline="0">
                <a:ln>
                  <a:noFill/>
                </a:ln>
                <a:solidFill>
                  <a:srgbClr val="FFFF00"/>
                </a:solidFill>
                <a:effectLst>
                  <a:glow rad="76200">
                    <a:srgbClr val="000000">
                      <a:alpha val="60000"/>
                    </a:srgbClr>
                  </a:glow>
                </a:effectLst>
                <a:uLnTx/>
                <a:uFillTx/>
                <a:latin typeface="Calibri" pitchFamily="34" charset="0"/>
                <a:cs typeface="Calibri" pitchFamily="34" charset="0"/>
              </a:defRPr>
            </a:lvl1pPr>
          </a:lstStyle>
          <a:p>
            <a:r>
              <a:rPr lang="en-US" dirty="0">
                <a:solidFill>
                  <a:srgbClr val="FFFFFF"/>
                </a:solidFill>
              </a:rPr>
              <a:t>Ras </a:t>
            </a:r>
            <a:r>
              <a:rPr lang="en-US" dirty="0" err="1">
                <a:solidFill>
                  <a:srgbClr val="FFFFFF"/>
                </a:solidFill>
              </a:rPr>
              <a:t>Tammin</a:t>
            </a:r>
            <a:endParaRPr lang="en-US" dirty="0">
              <a:solidFill>
                <a:srgbClr val="FFFFFF"/>
              </a:solidFill>
            </a:endParaRPr>
          </a:p>
        </p:txBody>
      </p:sp>
      <p:sp>
        <p:nvSpPr>
          <p:cNvPr id="10" name="Text Box 11"/>
          <p:cNvSpPr txBox="1">
            <a:spLocks noChangeArrowheads="1"/>
          </p:cNvSpPr>
          <p:nvPr/>
        </p:nvSpPr>
        <p:spPr bwMode="auto">
          <a:xfrm>
            <a:off x="-152400" y="3429000"/>
            <a:ext cx="2471032" cy="400110"/>
          </a:xfrm>
          <a:prstGeom prst="rect">
            <a:avLst/>
          </a:prstGeom>
          <a:noFill/>
          <a:ln w="9525">
            <a:noFill/>
            <a:miter lim="800000"/>
            <a:headEnd/>
            <a:tailEnd/>
          </a:ln>
          <a:effectLst/>
        </p:spPr>
        <p:txBody>
          <a:bodyPr wrap="square">
            <a:spAutoFit/>
          </a:bodyPr>
          <a:lstStyle>
            <a:defPPr>
              <a:defRPr lang="en-US"/>
            </a:defPPr>
            <a:lvl1pPr marR="0" lvl="0" indent="0" algn="ctr" fontAlgn="auto">
              <a:lnSpc>
                <a:spcPct val="100000"/>
              </a:lnSpc>
              <a:spcBef>
                <a:spcPts val="0"/>
              </a:spcBef>
              <a:spcAft>
                <a:spcPts val="0"/>
              </a:spcAft>
              <a:buClrTx/>
              <a:buSzTx/>
              <a:buFontTx/>
              <a:buNone/>
              <a:tabLst/>
              <a:defRPr kumimoji="0" sz="2000" b="0" i="0" u="none" strike="noStrike" kern="0" cap="none" spc="0" normalizeH="0" baseline="0">
                <a:ln>
                  <a:noFill/>
                </a:ln>
                <a:solidFill>
                  <a:srgbClr val="FFFF00"/>
                </a:solidFill>
                <a:effectLst>
                  <a:glow rad="76200">
                    <a:srgbClr val="000000">
                      <a:alpha val="60000"/>
                    </a:srgbClr>
                  </a:glow>
                </a:effectLst>
                <a:uLnTx/>
                <a:uFillTx/>
                <a:latin typeface="Calibri" pitchFamily="34" charset="0"/>
                <a:cs typeface="Calibri" pitchFamily="34" charset="0"/>
              </a:defRPr>
            </a:lvl1pPr>
          </a:lstStyle>
          <a:p>
            <a:r>
              <a:rPr lang="en-US" dirty="0">
                <a:solidFill>
                  <a:srgbClr val="FFFFFF"/>
                </a:solidFill>
              </a:rPr>
              <a:t>Ras Abu </a:t>
            </a:r>
            <a:r>
              <a:rPr lang="en-US" dirty="0" err="1">
                <a:solidFill>
                  <a:srgbClr val="FFFFFF"/>
                </a:solidFill>
              </a:rPr>
              <a:t>Kharrub</a:t>
            </a:r>
            <a:endParaRPr lang="en-US" dirty="0">
              <a:solidFill>
                <a:srgbClr val="FFFFFF"/>
              </a:solidFill>
            </a:endParaRPr>
          </a:p>
        </p:txBody>
      </p:sp>
      <p:sp>
        <p:nvSpPr>
          <p:cNvPr id="11" name="Text Box 11"/>
          <p:cNvSpPr txBox="1">
            <a:spLocks noChangeArrowheads="1"/>
          </p:cNvSpPr>
          <p:nvPr/>
        </p:nvSpPr>
        <p:spPr bwMode="auto">
          <a:xfrm>
            <a:off x="0" y="2667000"/>
            <a:ext cx="2471032" cy="400110"/>
          </a:xfrm>
          <a:prstGeom prst="rect">
            <a:avLst/>
          </a:prstGeom>
          <a:noFill/>
          <a:ln w="9525">
            <a:noFill/>
            <a:miter lim="800000"/>
            <a:headEnd/>
            <a:tailEnd/>
          </a:ln>
          <a:effectLst/>
        </p:spPr>
        <p:txBody>
          <a:bodyPr wrap="square">
            <a:spAutoFit/>
          </a:bodyPr>
          <a:lstStyle>
            <a:defPPr>
              <a:defRPr lang="en-US"/>
            </a:defPPr>
            <a:lvl1pPr marR="0" lvl="0" indent="0" algn="ctr" fontAlgn="auto">
              <a:lnSpc>
                <a:spcPct val="100000"/>
              </a:lnSpc>
              <a:spcBef>
                <a:spcPts val="0"/>
              </a:spcBef>
              <a:spcAft>
                <a:spcPts val="0"/>
              </a:spcAft>
              <a:buClrTx/>
              <a:buSzTx/>
              <a:buFontTx/>
              <a:buNone/>
              <a:tabLst/>
              <a:defRPr kumimoji="0" sz="2000" b="0" i="0" u="none" strike="noStrike" kern="0" cap="none" spc="0" normalizeH="0" baseline="0">
                <a:ln>
                  <a:noFill/>
                </a:ln>
                <a:solidFill>
                  <a:srgbClr val="FFFF00"/>
                </a:solidFill>
                <a:effectLst>
                  <a:glow rad="76200">
                    <a:srgbClr val="000000">
                      <a:alpha val="60000"/>
                    </a:srgbClr>
                  </a:glow>
                </a:effectLst>
                <a:uLnTx/>
                <a:uFillTx/>
                <a:latin typeface="Calibri" pitchFamily="34" charset="0"/>
                <a:cs typeface="Calibri" pitchFamily="34" charset="0"/>
              </a:defRPr>
            </a:lvl1pPr>
          </a:lstStyle>
          <a:p>
            <a:r>
              <a:rPr lang="en-US" dirty="0">
                <a:solidFill>
                  <a:srgbClr val="FFFFFF"/>
                </a:solidFill>
              </a:rPr>
              <a:t>al-</a:t>
            </a:r>
            <a:r>
              <a:rPr lang="en-US" dirty="0" err="1">
                <a:solidFill>
                  <a:srgbClr val="FFFFFF"/>
                </a:solidFill>
              </a:rPr>
              <a:t>Zaim</a:t>
            </a:r>
            <a:endParaRPr lang="en-US" dirty="0">
              <a:solidFill>
                <a:srgbClr val="FFFFFF"/>
              </a:solidFill>
            </a:endParaRPr>
          </a:p>
        </p:txBody>
      </p:sp>
      <p:sp>
        <p:nvSpPr>
          <p:cNvPr id="12" name="Text Box 11"/>
          <p:cNvSpPr txBox="1">
            <a:spLocks noChangeArrowheads="1"/>
          </p:cNvSpPr>
          <p:nvPr/>
        </p:nvSpPr>
        <p:spPr bwMode="auto">
          <a:xfrm>
            <a:off x="7636316" y="1143000"/>
            <a:ext cx="1387916" cy="400110"/>
          </a:xfrm>
          <a:prstGeom prst="rect">
            <a:avLst/>
          </a:prstGeom>
          <a:noFill/>
          <a:ln w="9525">
            <a:noFill/>
            <a:miter lim="800000"/>
            <a:headEnd/>
            <a:tailEnd/>
          </a:ln>
          <a:effectLst/>
        </p:spPr>
        <p:txBody>
          <a:bodyPr wrap="square">
            <a:spAutoFit/>
          </a:bodyPr>
          <a:lstStyle>
            <a:defPPr>
              <a:defRPr lang="en-US"/>
            </a:defPPr>
            <a:lvl1pPr marR="0" lvl="0" indent="0" algn="ctr" fontAlgn="auto">
              <a:lnSpc>
                <a:spcPct val="100000"/>
              </a:lnSpc>
              <a:spcBef>
                <a:spcPts val="0"/>
              </a:spcBef>
              <a:spcAft>
                <a:spcPts val="0"/>
              </a:spcAft>
              <a:buClrTx/>
              <a:buSzTx/>
              <a:buFontTx/>
              <a:buNone/>
              <a:tabLst/>
              <a:defRPr kumimoji="0" sz="2000" b="0" i="0" u="none" strike="noStrike" kern="0" cap="none" spc="0" normalizeH="0" baseline="0">
                <a:ln>
                  <a:noFill/>
                </a:ln>
                <a:solidFill>
                  <a:srgbClr val="FFFF00"/>
                </a:solidFill>
                <a:effectLst>
                  <a:glow rad="76200">
                    <a:srgbClr val="000000">
                      <a:alpha val="60000"/>
                    </a:srgbClr>
                  </a:glow>
                </a:effectLst>
                <a:uLnTx/>
                <a:uFillTx/>
                <a:latin typeface="Calibri" pitchFamily="34" charset="0"/>
                <a:cs typeface="Calibri" pitchFamily="34" charset="0"/>
              </a:defRPr>
            </a:lvl1pPr>
          </a:lstStyle>
          <a:p>
            <a:r>
              <a:rPr lang="en-US" dirty="0">
                <a:solidFill>
                  <a:srgbClr val="FFFFFF"/>
                </a:solidFill>
              </a:rPr>
              <a:t>Jerusalem</a:t>
            </a:r>
          </a:p>
        </p:txBody>
      </p:sp>
      <p:cxnSp>
        <p:nvCxnSpPr>
          <p:cNvPr id="13" name="Straight Arrow Connector 12"/>
          <p:cNvCxnSpPr/>
          <p:nvPr/>
        </p:nvCxnSpPr>
        <p:spPr>
          <a:xfrm>
            <a:off x="8564880" y="1528455"/>
            <a:ext cx="459352" cy="300345"/>
          </a:xfrm>
          <a:prstGeom prst="straightConnector1">
            <a:avLst/>
          </a:prstGeom>
          <a:ln w="25400">
            <a:solidFill>
              <a:srgbClr val="FEFFFF"/>
            </a:solidFill>
            <a:tailEnd type="triangle"/>
          </a:ln>
          <a:effectLst>
            <a:glow rad="38100">
              <a:srgbClr val="010000">
                <a:alpha val="60000"/>
              </a:srgbClr>
            </a:glow>
          </a:effectLst>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8549885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Samaritan elders praying before the Passover sacrifice</a:t>
            </a:r>
          </a:p>
        </p:txBody>
      </p:sp>
      <p:sp>
        <p:nvSpPr>
          <p:cNvPr id="3" name="Text Placeholder 2"/>
          <p:cNvSpPr>
            <a:spLocks noGrp="1"/>
          </p:cNvSpPr>
          <p:nvPr>
            <p:ph type="body" sz="quarter" idx="12"/>
          </p:nvPr>
        </p:nvSpPr>
        <p:spPr/>
        <p:txBody>
          <a:bodyPr/>
          <a:lstStyle/>
          <a:p>
            <a:r>
              <a:rPr lang="en-US" dirty="0"/>
              <a:t>3:17</a:t>
            </a:r>
          </a:p>
        </p:txBody>
      </p:sp>
      <p:sp>
        <p:nvSpPr>
          <p:cNvPr id="4" name="Title 3"/>
          <p:cNvSpPr>
            <a:spLocks noGrp="1"/>
          </p:cNvSpPr>
          <p:nvPr>
            <p:ph type="title"/>
          </p:nvPr>
        </p:nvSpPr>
        <p:spPr/>
        <p:txBody>
          <a:bodyPr/>
          <a:lstStyle/>
          <a:p>
            <a:r>
              <a:rPr lang="en-US" dirty="0"/>
              <a:t>Then Abner consulted with the elders of Israel</a:t>
            </a:r>
          </a:p>
        </p:txBody>
      </p:sp>
      <p:pic>
        <p:nvPicPr>
          <p:cNvPr id="5" name="Picture 4" descr="Samaritan elders in prayers before Passover sacrifice, tb041106638.jp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388601"/>
            <a:ext cx="9144000" cy="6080798"/>
          </a:xfrm>
          <a:prstGeom prst="rect">
            <a:avLst/>
          </a:prstGeom>
        </p:spPr>
      </p:pic>
    </p:spTree>
    <p:extLst>
      <p:ext uri="{BB962C8B-B14F-4D97-AF65-F5344CB8AC3E}">
        <p14:creationId xmlns:p14="http://schemas.microsoft.com/office/powerpoint/2010/main" val="190237310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Chronological chart of reigns of David and </a:t>
            </a:r>
            <a:r>
              <a:rPr lang="en-US" dirty="0" err="1"/>
              <a:t>Ish-bosheth</a:t>
            </a:r>
            <a:endParaRPr lang="en-US" dirty="0"/>
          </a:p>
        </p:txBody>
      </p:sp>
      <p:sp>
        <p:nvSpPr>
          <p:cNvPr id="3" name="Text Placeholder 2"/>
          <p:cNvSpPr>
            <a:spLocks noGrp="1"/>
          </p:cNvSpPr>
          <p:nvPr>
            <p:ph type="body" sz="quarter" idx="12"/>
          </p:nvPr>
        </p:nvSpPr>
        <p:spPr/>
        <p:txBody>
          <a:bodyPr/>
          <a:lstStyle/>
          <a:p>
            <a:r>
              <a:rPr lang="en-US" dirty="0"/>
              <a:t>3:1</a:t>
            </a:r>
          </a:p>
        </p:txBody>
      </p:sp>
      <p:sp>
        <p:nvSpPr>
          <p:cNvPr id="4" name="Title 3"/>
          <p:cNvSpPr>
            <a:spLocks noGrp="1"/>
          </p:cNvSpPr>
          <p:nvPr>
            <p:ph type="title"/>
          </p:nvPr>
        </p:nvSpPr>
        <p:spPr/>
        <p:txBody>
          <a:bodyPr/>
          <a:lstStyle/>
          <a:p>
            <a:r>
              <a:rPr lang="en-US" dirty="0"/>
              <a:t>There was a long war between the house of Saul and the house of David</a:t>
            </a:r>
          </a:p>
        </p:txBody>
      </p:sp>
      <p:pic>
        <p:nvPicPr>
          <p:cNvPr id="6" name="Picture 5" descr="1-2. Pane 1050-951.jpg"/>
          <p:cNvPicPr>
            <a:picLocks noChangeAspect="1"/>
          </p:cNvPicPr>
          <p:nvPr/>
        </p:nvPicPr>
        <p:blipFill rotWithShape="1">
          <a:blip r:embed="rId3" cstate="print">
            <a:extLst>
              <a:ext uri="{28A0092B-C50C-407E-A947-70E740481C1C}">
                <a14:useLocalDpi xmlns:a14="http://schemas.microsoft.com/office/drawing/2010/main" val="0"/>
              </a:ext>
            </a:extLst>
          </a:blip>
          <a:srcRect l="62771" b="58783"/>
          <a:stretch/>
        </p:blipFill>
        <p:spPr>
          <a:xfrm>
            <a:off x="0" y="1718114"/>
            <a:ext cx="9144000" cy="3421772"/>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2595199520"/>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Bronze throne of a deity with worshippers, from Egypt, 25th–30th dynasties (744–343 BC)</a:t>
            </a:r>
          </a:p>
        </p:txBody>
      </p:sp>
      <p:sp>
        <p:nvSpPr>
          <p:cNvPr id="3" name="Text Placeholder 2"/>
          <p:cNvSpPr>
            <a:spLocks noGrp="1"/>
          </p:cNvSpPr>
          <p:nvPr>
            <p:ph type="body" sz="quarter" idx="12"/>
          </p:nvPr>
        </p:nvSpPr>
        <p:spPr/>
        <p:txBody>
          <a:bodyPr/>
          <a:lstStyle/>
          <a:p>
            <a:r>
              <a:rPr lang="en-US" dirty="0"/>
              <a:t>3:17</a:t>
            </a:r>
          </a:p>
        </p:txBody>
      </p:sp>
      <p:sp>
        <p:nvSpPr>
          <p:cNvPr id="4" name="Title 3"/>
          <p:cNvSpPr>
            <a:spLocks noGrp="1"/>
          </p:cNvSpPr>
          <p:nvPr>
            <p:ph type="title"/>
          </p:nvPr>
        </p:nvSpPr>
        <p:spPr/>
        <p:txBody>
          <a:bodyPr/>
          <a:lstStyle/>
          <a:p>
            <a:r>
              <a:rPr lang="en-US" dirty="0"/>
              <a:t>And Abner said, “Previously you wanted David to be king over you”</a:t>
            </a:r>
          </a:p>
        </p:txBody>
      </p:sp>
      <p:pic>
        <p:nvPicPr>
          <p:cNvPr id="5" name="Picture 4" descr="Bronze throne of deity with worshippers, 25th-30th dynasty, adr070511802.jpg"/>
          <p:cNvPicPr>
            <a:picLocks noChangeAspect="1"/>
          </p:cNvPicPr>
          <p:nvPr/>
        </p:nvPicPr>
        <p:blipFill rotWithShape="1">
          <a:blip r:embed="rId3" cstate="print">
            <a:extLst>
              <a:ext uri="{28A0092B-C50C-407E-A947-70E740481C1C}">
                <a14:useLocalDpi xmlns:a14="http://schemas.microsoft.com/office/drawing/2010/main" val="0"/>
              </a:ext>
            </a:extLst>
          </a:blip>
          <a:srcRect b="3977"/>
          <a:stretch/>
        </p:blipFill>
        <p:spPr>
          <a:xfrm>
            <a:off x="0" y="821249"/>
            <a:ext cx="9144000" cy="5215502"/>
          </a:xfrm>
          <a:prstGeom prst="rect">
            <a:avLst/>
          </a:prstGeom>
        </p:spPr>
      </p:pic>
    </p:spTree>
    <p:extLst>
      <p:ext uri="{BB962C8B-B14F-4D97-AF65-F5344CB8AC3E}">
        <p14:creationId xmlns:p14="http://schemas.microsoft.com/office/powerpoint/2010/main" val="1672251831"/>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group of shoes on display&#10;&#10;Description automatically generated">
            <a:extLst>
              <a:ext uri="{FF2B5EF4-FFF2-40B4-BE49-F238E27FC236}">
                <a16:creationId xmlns:a16="http://schemas.microsoft.com/office/drawing/2014/main" id="{9212FCCC-53A4-40EC-AEB9-02C13613039B}"/>
              </a:ext>
            </a:extLst>
          </p:cNvPr>
          <p:cNvPicPr>
            <a:picLocks noChangeAspect="1"/>
          </p:cNvPicPr>
          <p:nvPr/>
        </p:nvPicPr>
        <p:blipFill rotWithShape="1">
          <a:blip r:embed="rId3">
            <a:extLst>
              <a:ext uri="{28A0092B-C50C-407E-A947-70E740481C1C}">
                <a14:useLocalDpi xmlns:a14="http://schemas.microsoft.com/office/drawing/2010/main" val="0"/>
              </a:ext>
            </a:extLst>
          </a:blip>
          <a:srcRect b="2456"/>
          <a:stretch/>
        </p:blipFill>
        <p:spPr>
          <a:xfrm>
            <a:off x="0" y="168446"/>
            <a:ext cx="9144000" cy="6689554"/>
          </a:xfrm>
          <a:prstGeom prst="rect">
            <a:avLst/>
          </a:prstGeom>
        </p:spPr>
      </p:pic>
      <p:sp>
        <p:nvSpPr>
          <p:cNvPr id="2" name="Text Placeholder 1"/>
          <p:cNvSpPr>
            <a:spLocks noGrp="1"/>
          </p:cNvSpPr>
          <p:nvPr>
            <p:ph type="body" sz="quarter" idx="10"/>
          </p:nvPr>
        </p:nvSpPr>
        <p:spPr/>
        <p:txBody>
          <a:bodyPr/>
          <a:lstStyle/>
          <a:p>
            <a:r>
              <a:rPr lang="en-US" dirty="0"/>
              <a:t>Philistine anthropoid sarcophagus lids, circa 1100 BC</a:t>
            </a:r>
          </a:p>
        </p:txBody>
      </p:sp>
      <p:sp>
        <p:nvSpPr>
          <p:cNvPr id="3" name="Text Placeholder 2"/>
          <p:cNvSpPr>
            <a:spLocks noGrp="1"/>
          </p:cNvSpPr>
          <p:nvPr>
            <p:ph type="body" sz="quarter" idx="12"/>
          </p:nvPr>
        </p:nvSpPr>
        <p:spPr/>
        <p:txBody>
          <a:bodyPr/>
          <a:lstStyle/>
          <a:p>
            <a:r>
              <a:rPr lang="en-US" dirty="0"/>
              <a:t>3:18</a:t>
            </a:r>
          </a:p>
        </p:txBody>
      </p:sp>
      <p:sp>
        <p:nvSpPr>
          <p:cNvPr id="4" name="Title 3"/>
          <p:cNvSpPr>
            <a:spLocks noGrp="1"/>
          </p:cNvSpPr>
          <p:nvPr>
            <p:ph type="title"/>
          </p:nvPr>
        </p:nvSpPr>
        <p:spPr/>
        <p:txBody>
          <a:bodyPr/>
          <a:lstStyle/>
          <a:p>
            <a:r>
              <a:rPr lang="en-US" dirty="0"/>
              <a:t>Yahweh said, “By David my servant I will save my people Israel from the Philistines”</a:t>
            </a:r>
          </a:p>
        </p:txBody>
      </p:sp>
    </p:spTree>
    <p:extLst>
      <p:ext uri="{BB962C8B-B14F-4D97-AF65-F5344CB8AC3E}">
        <p14:creationId xmlns:p14="http://schemas.microsoft.com/office/powerpoint/2010/main" val="4293031975"/>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Kris\Documents\Bolen\04 0Adds 2012\19 Museum\US Museums\U of Pennsylvania Museum\Canaan and Ancient Israel\Beth Shemesh, Philistine strainer jug, Iron IB, 1150-1000 BC, adr1605265568.jpg"/>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8000" contrast="6000"/>
                    </a14:imgEffect>
                  </a14:imgLayer>
                </a14:imgProps>
              </a:ext>
              <a:ext uri="{28A0092B-C50C-407E-A947-70E740481C1C}">
                <a14:useLocalDpi xmlns:a14="http://schemas.microsoft.com/office/drawing/2010/main" val="0"/>
              </a:ext>
            </a:extLst>
          </a:blip>
          <a:srcRect t="12710" b="7758"/>
          <a:stretch/>
        </p:blipFill>
        <p:spPr bwMode="auto">
          <a:xfrm>
            <a:off x="0" y="152400"/>
            <a:ext cx="9144000" cy="670560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Philistine beer strainer jug, from Beth Shemesh, 1150–1000 BC</a:t>
            </a:r>
          </a:p>
        </p:txBody>
      </p:sp>
      <p:sp>
        <p:nvSpPr>
          <p:cNvPr id="3" name="Text Placeholder 2"/>
          <p:cNvSpPr>
            <a:spLocks noGrp="1"/>
          </p:cNvSpPr>
          <p:nvPr>
            <p:ph type="body" sz="quarter" idx="12"/>
          </p:nvPr>
        </p:nvSpPr>
        <p:spPr/>
        <p:txBody>
          <a:bodyPr/>
          <a:lstStyle/>
          <a:p>
            <a:r>
              <a:rPr lang="en-US" dirty="0"/>
              <a:t>3:18</a:t>
            </a:r>
          </a:p>
        </p:txBody>
      </p:sp>
      <p:sp>
        <p:nvSpPr>
          <p:cNvPr id="4" name="Title 3"/>
          <p:cNvSpPr>
            <a:spLocks noGrp="1"/>
          </p:cNvSpPr>
          <p:nvPr>
            <p:ph type="title"/>
          </p:nvPr>
        </p:nvSpPr>
        <p:spPr/>
        <p:txBody>
          <a:bodyPr/>
          <a:lstStyle/>
          <a:p>
            <a:r>
              <a:rPr lang="en-US" dirty="0"/>
              <a:t>Yahweh said, “By David my servant I will save my people Israel from the Philistines”</a:t>
            </a:r>
          </a:p>
        </p:txBody>
      </p:sp>
    </p:spTree>
    <p:extLst>
      <p:ext uri="{BB962C8B-B14F-4D97-AF65-F5344CB8AC3E}">
        <p14:creationId xmlns:p14="http://schemas.microsoft.com/office/powerpoint/2010/main" val="2510213308"/>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Coastal Plain (from the Judean hill country)</a:t>
            </a:r>
          </a:p>
        </p:txBody>
      </p:sp>
      <p:sp>
        <p:nvSpPr>
          <p:cNvPr id="3" name="Text Placeholder 2"/>
          <p:cNvSpPr>
            <a:spLocks noGrp="1"/>
          </p:cNvSpPr>
          <p:nvPr>
            <p:ph type="body" sz="quarter" idx="12"/>
          </p:nvPr>
        </p:nvSpPr>
        <p:spPr/>
        <p:txBody>
          <a:bodyPr/>
          <a:lstStyle/>
          <a:p>
            <a:r>
              <a:rPr lang="en-US" dirty="0"/>
              <a:t>3:18</a:t>
            </a:r>
          </a:p>
        </p:txBody>
      </p:sp>
      <p:sp>
        <p:nvSpPr>
          <p:cNvPr id="4" name="Title 3"/>
          <p:cNvSpPr>
            <a:spLocks noGrp="1"/>
          </p:cNvSpPr>
          <p:nvPr>
            <p:ph type="title"/>
          </p:nvPr>
        </p:nvSpPr>
        <p:spPr/>
        <p:txBody>
          <a:bodyPr/>
          <a:lstStyle/>
          <a:p>
            <a:r>
              <a:rPr lang="en-US" dirty="0"/>
              <a:t>Yahweh said, “By David my servant I will save my people Israel from the Philistines”</a:t>
            </a:r>
          </a:p>
        </p:txBody>
      </p:sp>
      <p:pic>
        <p:nvPicPr>
          <p:cNvPr id="5" name="Picture 4" descr="Coastal plain from Judean hill country, tb102806246.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65760"/>
            <a:ext cx="9144000" cy="6126480"/>
          </a:xfrm>
          <a:prstGeom prst="rect">
            <a:avLst/>
          </a:prstGeom>
        </p:spPr>
      </p:pic>
    </p:spTree>
    <p:extLst>
      <p:ext uri="{BB962C8B-B14F-4D97-AF65-F5344CB8AC3E}">
        <p14:creationId xmlns:p14="http://schemas.microsoft.com/office/powerpoint/2010/main" val="3606635782"/>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Coastal Plain south of Ashdod (aerial view from the south)</a:t>
            </a:r>
          </a:p>
        </p:txBody>
      </p:sp>
      <p:sp>
        <p:nvSpPr>
          <p:cNvPr id="3" name="Text Placeholder 2"/>
          <p:cNvSpPr>
            <a:spLocks noGrp="1"/>
          </p:cNvSpPr>
          <p:nvPr>
            <p:ph type="body" sz="quarter" idx="12"/>
          </p:nvPr>
        </p:nvSpPr>
        <p:spPr/>
        <p:txBody>
          <a:bodyPr/>
          <a:lstStyle/>
          <a:p>
            <a:r>
              <a:rPr lang="en-US" dirty="0"/>
              <a:t>3:18</a:t>
            </a:r>
          </a:p>
        </p:txBody>
      </p:sp>
      <p:sp>
        <p:nvSpPr>
          <p:cNvPr id="4" name="Title 3"/>
          <p:cNvSpPr>
            <a:spLocks noGrp="1"/>
          </p:cNvSpPr>
          <p:nvPr>
            <p:ph type="title"/>
          </p:nvPr>
        </p:nvSpPr>
        <p:spPr/>
        <p:txBody>
          <a:bodyPr/>
          <a:lstStyle/>
          <a:p>
            <a:r>
              <a:rPr lang="en-US" dirty="0"/>
              <a:t>Yahweh said, “By David my servant I will save my people Israel from the Philistines”</a:t>
            </a:r>
          </a:p>
        </p:txBody>
      </p:sp>
      <p:pic>
        <p:nvPicPr>
          <p:cNvPr id="6" name="Picture 5" descr="Coastal plain south of Ashdod aerial from south, tb121704850.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88620"/>
            <a:ext cx="9144000" cy="6080760"/>
          </a:xfrm>
          <a:prstGeom prst="rect">
            <a:avLst/>
          </a:prstGeom>
        </p:spPr>
      </p:pic>
      <p:sp>
        <p:nvSpPr>
          <p:cNvPr id="7" name="Text Box 11"/>
          <p:cNvSpPr txBox="1">
            <a:spLocks noChangeArrowheads="1"/>
          </p:cNvSpPr>
          <p:nvPr/>
        </p:nvSpPr>
        <p:spPr bwMode="auto">
          <a:xfrm>
            <a:off x="7636316" y="1708150"/>
            <a:ext cx="1387916" cy="400110"/>
          </a:xfrm>
          <a:prstGeom prst="rect">
            <a:avLst/>
          </a:prstGeom>
          <a:noFill/>
          <a:ln w="9525">
            <a:noFill/>
            <a:miter lim="800000"/>
            <a:headEnd/>
            <a:tailEnd/>
          </a:ln>
          <a:effectLst/>
        </p:spPr>
        <p:txBody>
          <a:bodyPr wrap="square">
            <a:spAutoFit/>
          </a:bodyPr>
          <a:lstStyle>
            <a:defPPr>
              <a:defRPr lang="en-US"/>
            </a:defPPr>
            <a:lvl1pPr marR="0" lvl="0" indent="0" algn="ctr" fontAlgn="auto">
              <a:lnSpc>
                <a:spcPct val="100000"/>
              </a:lnSpc>
              <a:spcBef>
                <a:spcPts val="0"/>
              </a:spcBef>
              <a:spcAft>
                <a:spcPts val="0"/>
              </a:spcAft>
              <a:buClrTx/>
              <a:buSzTx/>
              <a:buFontTx/>
              <a:buNone/>
              <a:tabLst/>
              <a:defRPr kumimoji="0" sz="2000" b="0" i="0" u="none" strike="noStrike" kern="0" cap="none" spc="0" normalizeH="0" baseline="0">
                <a:ln>
                  <a:noFill/>
                </a:ln>
                <a:solidFill>
                  <a:srgbClr val="FFFF00"/>
                </a:solidFill>
                <a:effectLst>
                  <a:glow rad="76200">
                    <a:srgbClr val="000000">
                      <a:alpha val="60000"/>
                    </a:srgbClr>
                  </a:glow>
                </a:effectLst>
                <a:uLnTx/>
                <a:uFillTx/>
                <a:latin typeface="Calibri" pitchFamily="34" charset="0"/>
                <a:cs typeface="Calibri" pitchFamily="34" charset="0"/>
              </a:defRPr>
            </a:lvl1pPr>
          </a:lstStyle>
          <a:p>
            <a:r>
              <a:rPr lang="en-US" dirty="0">
                <a:solidFill>
                  <a:srgbClr val="FFFFFF"/>
                </a:solidFill>
              </a:rPr>
              <a:t>Ashdod</a:t>
            </a:r>
          </a:p>
        </p:txBody>
      </p:sp>
      <p:cxnSp>
        <p:nvCxnSpPr>
          <p:cNvPr id="8" name="Straight Arrow Connector 7"/>
          <p:cNvCxnSpPr/>
          <p:nvPr/>
        </p:nvCxnSpPr>
        <p:spPr>
          <a:xfrm>
            <a:off x="8564880" y="2093605"/>
            <a:ext cx="0" cy="471795"/>
          </a:xfrm>
          <a:prstGeom prst="straightConnector1">
            <a:avLst/>
          </a:prstGeom>
          <a:ln w="25400">
            <a:solidFill>
              <a:srgbClr val="FEFFFF"/>
            </a:solidFill>
            <a:tailEnd type="triangle"/>
          </a:ln>
          <a:effectLst>
            <a:glow rad="38100">
              <a:srgbClr val="010000">
                <a:alpha val="60000"/>
              </a:srgbClr>
            </a:glow>
          </a:effectLst>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23226580"/>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F3A4CF7-46F9-4C15-A88C-711F1D8B57E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74904"/>
            <a:ext cx="9144000" cy="6108192"/>
          </a:xfrm>
          <a:prstGeom prst="rect">
            <a:avLst/>
          </a:prstGeom>
        </p:spPr>
      </p:pic>
      <p:sp>
        <p:nvSpPr>
          <p:cNvPr id="2" name="Text Placeholder 1"/>
          <p:cNvSpPr>
            <a:spLocks noGrp="1"/>
          </p:cNvSpPr>
          <p:nvPr>
            <p:ph type="body" sz="quarter" idx="10"/>
          </p:nvPr>
        </p:nvSpPr>
        <p:spPr/>
        <p:txBody>
          <a:bodyPr/>
          <a:lstStyle/>
          <a:p>
            <a:r>
              <a:rPr lang="en-US" dirty="0"/>
              <a:t>Ashkelon (aerial view from the southwest)</a:t>
            </a:r>
          </a:p>
        </p:txBody>
      </p:sp>
      <p:sp>
        <p:nvSpPr>
          <p:cNvPr id="3" name="Text Placeholder 2"/>
          <p:cNvSpPr>
            <a:spLocks noGrp="1"/>
          </p:cNvSpPr>
          <p:nvPr>
            <p:ph type="body" sz="quarter" idx="12"/>
          </p:nvPr>
        </p:nvSpPr>
        <p:spPr/>
        <p:txBody>
          <a:bodyPr/>
          <a:lstStyle/>
          <a:p>
            <a:r>
              <a:rPr lang="fi-FI" dirty="0"/>
              <a:t>3:18</a:t>
            </a:r>
            <a:endParaRPr lang="en-US" dirty="0"/>
          </a:p>
        </p:txBody>
      </p:sp>
      <p:sp>
        <p:nvSpPr>
          <p:cNvPr id="4" name="Title 3"/>
          <p:cNvSpPr>
            <a:spLocks noGrp="1"/>
          </p:cNvSpPr>
          <p:nvPr>
            <p:ph type="title"/>
          </p:nvPr>
        </p:nvSpPr>
        <p:spPr/>
        <p:txBody>
          <a:bodyPr/>
          <a:lstStyle/>
          <a:p>
            <a:r>
              <a:rPr lang="en-US" dirty="0"/>
              <a:t>Yahweh said, “By David my servant I will save my people Israel from the Philistines”</a:t>
            </a:r>
          </a:p>
        </p:txBody>
      </p:sp>
    </p:spTree>
    <p:extLst>
      <p:ext uri="{BB962C8B-B14F-4D97-AF65-F5344CB8AC3E}">
        <p14:creationId xmlns:p14="http://schemas.microsoft.com/office/powerpoint/2010/main" val="3313361008"/>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A98D40FD-4C01-4B48-AF9B-F903649784B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74904"/>
            <a:ext cx="9144000" cy="6108192"/>
          </a:xfrm>
          <a:prstGeom prst="rect">
            <a:avLst/>
          </a:prstGeom>
        </p:spPr>
      </p:pic>
      <p:sp>
        <p:nvSpPr>
          <p:cNvPr id="2" name="Text Placeholder 1"/>
          <p:cNvSpPr>
            <a:spLocks noGrp="1"/>
          </p:cNvSpPr>
          <p:nvPr>
            <p:ph type="body" sz="quarter" idx="10"/>
          </p:nvPr>
        </p:nvSpPr>
        <p:spPr/>
        <p:txBody>
          <a:bodyPr/>
          <a:lstStyle/>
          <a:p>
            <a:r>
              <a:rPr lang="en-US" dirty="0"/>
              <a:t>Ashkelon (aerial view from the southwest)</a:t>
            </a:r>
          </a:p>
        </p:txBody>
      </p:sp>
      <p:sp>
        <p:nvSpPr>
          <p:cNvPr id="3" name="Text Placeholder 2"/>
          <p:cNvSpPr>
            <a:spLocks noGrp="1"/>
          </p:cNvSpPr>
          <p:nvPr>
            <p:ph type="body" sz="quarter" idx="12"/>
          </p:nvPr>
        </p:nvSpPr>
        <p:spPr/>
        <p:txBody>
          <a:bodyPr/>
          <a:lstStyle/>
          <a:p>
            <a:r>
              <a:rPr lang="fi-FI" dirty="0"/>
              <a:t>3:18</a:t>
            </a:r>
            <a:endParaRPr lang="en-US" dirty="0"/>
          </a:p>
        </p:txBody>
      </p:sp>
      <p:sp>
        <p:nvSpPr>
          <p:cNvPr id="4" name="Title 3"/>
          <p:cNvSpPr>
            <a:spLocks noGrp="1"/>
          </p:cNvSpPr>
          <p:nvPr>
            <p:ph type="title"/>
          </p:nvPr>
        </p:nvSpPr>
        <p:spPr/>
        <p:txBody>
          <a:bodyPr/>
          <a:lstStyle/>
          <a:p>
            <a:r>
              <a:rPr lang="en-US" dirty="0"/>
              <a:t>Yahweh said, “By David my servant I will save my people Israel from the Philistines”</a:t>
            </a:r>
          </a:p>
        </p:txBody>
      </p:sp>
      <p:sp>
        <p:nvSpPr>
          <p:cNvPr id="12" name="Freeform 11"/>
          <p:cNvSpPr/>
          <p:nvPr/>
        </p:nvSpPr>
        <p:spPr>
          <a:xfrm>
            <a:off x="1146146" y="1801144"/>
            <a:ext cx="6974970" cy="4587489"/>
          </a:xfrm>
          <a:custGeom>
            <a:avLst/>
            <a:gdLst>
              <a:gd name="connsiteX0" fmla="*/ 0 w 6974970"/>
              <a:gd name="connsiteY0" fmla="*/ 699611 h 4587489"/>
              <a:gd name="connsiteX1" fmla="*/ 1936058 w 6974970"/>
              <a:gd name="connsiteY1" fmla="*/ 141987 h 4587489"/>
              <a:gd name="connsiteX2" fmla="*/ 3360996 w 6974970"/>
              <a:gd name="connsiteY2" fmla="*/ 18071 h 4587489"/>
              <a:gd name="connsiteX3" fmla="*/ 4878865 w 6974970"/>
              <a:gd name="connsiteY3" fmla="*/ 250414 h 4587489"/>
              <a:gd name="connsiteX4" fmla="*/ 6164407 w 6974970"/>
              <a:gd name="connsiteY4" fmla="*/ 808038 h 4587489"/>
              <a:gd name="connsiteX5" fmla="*/ 6752969 w 6974970"/>
              <a:gd name="connsiteY5" fmla="*/ 1226256 h 4587489"/>
              <a:gd name="connsiteX6" fmla="*/ 6954319 w 6974970"/>
              <a:gd name="connsiteY6" fmla="*/ 1690943 h 4587489"/>
              <a:gd name="connsiteX7" fmla="*/ 6876877 w 6974970"/>
              <a:gd name="connsiteY7" fmla="*/ 2496400 h 4587489"/>
              <a:gd name="connsiteX8" fmla="*/ 6598084 w 6974970"/>
              <a:gd name="connsiteY8" fmla="*/ 3208919 h 4587489"/>
              <a:gd name="connsiteX9" fmla="*/ 6086965 w 6974970"/>
              <a:gd name="connsiteY9" fmla="*/ 3921439 h 4587489"/>
              <a:gd name="connsiteX10" fmla="*/ 5436450 w 6974970"/>
              <a:gd name="connsiteY10" fmla="*/ 4587489 h 45874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74970" h="4587489">
                <a:moveTo>
                  <a:pt x="0" y="699611"/>
                </a:moveTo>
                <a:cubicBezTo>
                  <a:pt x="687946" y="477594"/>
                  <a:pt x="1375892" y="255577"/>
                  <a:pt x="1936058" y="141987"/>
                </a:cubicBezTo>
                <a:cubicBezTo>
                  <a:pt x="2496224" y="28397"/>
                  <a:pt x="2870528" y="0"/>
                  <a:pt x="3360996" y="18071"/>
                </a:cubicBezTo>
                <a:cubicBezTo>
                  <a:pt x="3851464" y="36142"/>
                  <a:pt x="4411630" y="118753"/>
                  <a:pt x="4878865" y="250414"/>
                </a:cubicBezTo>
                <a:cubicBezTo>
                  <a:pt x="5346100" y="382075"/>
                  <a:pt x="5852056" y="645398"/>
                  <a:pt x="6164407" y="808038"/>
                </a:cubicBezTo>
                <a:cubicBezTo>
                  <a:pt x="6476758" y="970678"/>
                  <a:pt x="6621317" y="1079105"/>
                  <a:pt x="6752969" y="1226256"/>
                </a:cubicBezTo>
                <a:cubicBezTo>
                  <a:pt x="6884621" y="1373407"/>
                  <a:pt x="6933668" y="1479252"/>
                  <a:pt x="6954319" y="1690943"/>
                </a:cubicBezTo>
                <a:cubicBezTo>
                  <a:pt x="6974970" y="1902634"/>
                  <a:pt x="6936250" y="2243404"/>
                  <a:pt x="6876877" y="2496400"/>
                </a:cubicBezTo>
                <a:cubicBezTo>
                  <a:pt x="6817505" y="2749396"/>
                  <a:pt x="6729736" y="2971413"/>
                  <a:pt x="6598084" y="3208919"/>
                </a:cubicBezTo>
                <a:cubicBezTo>
                  <a:pt x="6466432" y="3446425"/>
                  <a:pt x="6280571" y="3691677"/>
                  <a:pt x="6086965" y="3921439"/>
                </a:cubicBezTo>
                <a:cubicBezTo>
                  <a:pt x="5893359" y="4151201"/>
                  <a:pt x="5664904" y="4369345"/>
                  <a:pt x="5436450" y="4587489"/>
                </a:cubicBezTo>
              </a:path>
            </a:pathLst>
          </a:custGeom>
          <a:noFill/>
          <a:ln w="22225" cap="flat" cmpd="sng" algn="ctr">
            <a:solidFill>
              <a:sysClr val="window" lastClr="FFFFFF"/>
            </a:solidFill>
            <a:prstDash val="solid"/>
            <a:round/>
            <a:headEnd type="none" w="med" len="med"/>
            <a:tailEnd type="none" w="med" len="med"/>
          </a:ln>
          <a:effectLst>
            <a:glow rad="50800">
              <a:sysClr val="windowText" lastClr="000000">
                <a:alpha val="60000"/>
              </a:sys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sysClr val="windowText" lastClr="000000"/>
              </a:solidFill>
              <a:effectLst/>
              <a:uLnTx/>
              <a:uFillTx/>
              <a:latin typeface="Calibri"/>
              <a:ea typeface="+mn-ea"/>
              <a:cs typeface="+mn-cs"/>
            </a:endParaRPr>
          </a:p>
        </p:txBody>
      </p:sp>
      <p:sp>
        <p:nvSpPr>
          <p:cNvPr id="13" name="Text Box 16"/>
          <p:cNvSpPr txBox="1">
            <a:spLocks noChangeArrowheads="1"/>
          </p:cNvSpPr>
          <p:nvPr/>
        </p:nvSpPr>
        <p:spPr bwMode="auto">
          <a:xfrm>
            <a:off x="1524000" y="2159770"/>
            <a:ext cx="929060" cy="707886"/>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ysClr val="window" lastClr="FFFFFF"/>
                </a:solidFill>
                <a:effectLst>
                  <a:glow rad="76200">
                    <a:sysClr val="windowText" lastClr="000000">
                      <a:alpha val="60000"/>
                    </a:sysClr>
                  </a:glow>
                </a:effectLst>
                <a:uLnTx/>
                <a:uFillTx/>
                <a:latin typeface="Calibri" pitchFamily="34" charset="0"/>
                <a:cs typeface="Calibri" pitchFamily="34" charset="0"/>
              </a:rPr>
              <a:t>north</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ysClr val="window" lastClr="FFFFFF"/>
                </a:solidFill>
                <a:effectLst>
                  <a:glow rad="76200">
                    <a:sysClr val="windowText" lastClr="000000">
                      <a:alpha val="60000"/>
                    </a:sysClr>
                  </a:glow>
                </a:effectLst>
                <a:uLnTx/>
                <a:uFillTx/>
                <a:latin typeface="Calibri" pitchFamily="34" charset="0"/>
                <a:cs typeface="Calibri" pitchFamily="34" charset="0"/>
              </a:rPr>
              <a:t>mound</a:t>
            </a:r>
          </a:p>
        </p:txBody>
      </p:sp>
      <p:sp>
        <p:nvSpPr>
          <p:cNvPr id="14" name="Text Box 16"/>
          <p:cNvSpPr txBox="1">
            <a:spLocks noChangeArrowheads="1"/>
          </p:cNvSpPr>
          <p:nvPr/>
        </p:nvSpPr>
        <p:spPr bwMode="auto">
          <a:xfrm>
            <a:off x="3200400" y="3226570"/>
            <a:ext cx="1578026" cy="400110"/>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ysClr val="window" lastClr="FFFFFF"/>
                </a:solidFill>
                <a:effectLst>
                  <a:glow rad="76200">
                    <a:sysClr val="windowText" lastClr="000000">
                      <a:alpha val="60000"/>
                    </a:sysClr>
                  </a:glow>
                </a:effectLst>
                <a:uLnTx/>
                <a:uFillTx/>
                <a:latin typeface="Calibri" pitchFamily="34" charset="0"/>
                <a:cs typeface="Calibri" pitchFamily="34" charset="0"/>
              </a:rPr>
              <a:t>south mound</a:t>
            </a:r>
          </a:p>
        </p:txBody>
      </p:sp>
      <p:sp>
        <p:nvSpPr>
          <p:cNvPr id="15" name="Text Box 16"/>
          <p:cNvSpPr txBox="1">
            <a:spLocks noChangeArrowheads="1"/>
          </p:cNvSpPr>
          <p:nvPr/>
        </p:nvSpPr>
        <p:spPr bwMode="auto">
          <a:xfrm>
            <a:off x="6560846" y="1375684"/>
            <a:ext cx="1845890" cy="707886"/>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ysClr val="window" lastClr="FFFFFF"/>
                </a:solidFill>
                <a:effectLst>
                  <a:glow rad="76200">
                    <a:sysClr val="windowText" lastClr="000000">
                      <a:alpha val="60000"/>
                    </a:sysClr>
                  </a:glow>
                </a:effectLst>
                <a:uLnTx/>
                <a:uFillTx/>
                <a:latin typeface="Calibri" pitchFamily="34" charset="0"/>
                <a:cs typeface="Calibri" pitchFamily="34" charset="0"/>
              </a:rPr>
              <a:t>ancient theater </a:t>
            </a:r>
            <a:br>
              <a:rPr kumimoji="0" lang="en-US" sz="2000" b="0" i="0" u="none" strike="noStrike" kern="0" cap="none" spc="0" normalizeH="0" baseline="0" noProof="0" dirty="0">
                <a:ln>
                  <a:noFill/>
                </a:ln>
                <a:solidFill>
                  <a:sysClr val="window" lastClr="FFFFFF"/>
                </a:solidFill>
                <a:effectLst>
                  <a:glow rad="76200">
                    <a:sysClr val="windowText" lastClr="000000">
                      <a:alpha val="60000"/>
                    </a:sysClr>
                  </a:glow>
                </a:effectLst>
                <a:uLnTx/>
                <a:uFillTx/>
                <a:latin typeface="Calibri" pitchFamily="34" charset="0"/>
                <a:cs typeface="Calibri" pitchFamily="34" charset="0"/>
              </a:rPr>
            </a:br>
            <a:r>
              <a:rPr kumimoji="0" lang="en-US" sz="2000" b="0" i="0" u="none" strike="noStrike" kern="0" cap="none" spc="0" normalizeH="0" baseline="0" noProof="0" dirty="0">
                <a:ln>
                  <a:noFill/>
                </a:ln>
                <a:solidFill>
                  <a:sysClr val="window" lastClr="FFFFFF"/>
                </a:solidFill>
                <a:effectLst>
                  <a:glow rad="76200">
                    <a:sysClr val="windowText" lastClr="000000">
                      <a:alpha val="60000"/>
                    </a:sysClr>
                  </a:glow>
                </a:effectLst>
                <a:uLnTx/>
                <a:uFillTx/>
                <a:latin typeface="Calibri" pitchFamily="34" charset="0"/>
                <a:cs typeface="Calibri" pitchFamily="34" charset="0"/>
              </a:rPr>
              <a:t>(restored)</a:t>
            </a:r>
          </a:p>
        </p:txBody>
      </p:sp>
      <p:sp>
        <p:nvSpPr>
          <p:cNvPr id="16" name="Line 9"/>
          <p:cNvSpPr>
            <a:spLocks noChangeShapeType="1"/>
          </p:cNvSpPr>
          <p:nvPr/>
        </p:nvSpPr>
        <p:spPr bwMode="auto">
          <a:xfrm flipH="1">
            <a:off x="7086600" y="2083570"/>
            <a:ext cx="228600" cy="914400"/>
          </a:xfrm>
          <a:prstGeom prst="line">
            <a:avLst/>
          </a:prstGeom>
          <a:noFill/>
          <a:ln w="22225" cap="flat" cmpd="sng" algn="ctr">
            <a:solidFill>
              <a:sysClr val="window" lastClr="FFFFFF"/>
            </a:solidFill>
            <a:prstDash val="solid"/>
            <a:round/>
            <a:headEnd type="none" w="med" len="med"/>
            <a:tailEnd type="triangle" w="med" len="med"/>
          </a:ln>
          <a:effectLst>
            <a:glow rad="50800">
              <a:sysClr val="windowText" lastClr="000000">
                <a:alpha val="60000"/>
              </a:sys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alibri"/>
              <a:ea typeface="+mn-ea"/>
              <a:cs typeface="+mn-cs"/>
            </a:endParaRPr>
          </a:p>
        </p:txBody>
      </p:sp>
    </p:spTree>
    <p:extLst>
      <p:ext uri="{BB962C8B-B14F-4D97-AF65-F5344CB8AC3E}">
        <p14:creationId xmlns:p14="http://schemas.microsoft.com/office/powerpoint/2010/main" val="1433151192"/>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Gaza from east, tb050701240.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Gaza (from the east)</a:t>
            </a:r>
          </a:p>
        </p:txBody>
      </p:sp>
      <p:sp>
        <p:nvSpPr>
          <p:cNvPr id="3" name="Text Placeholder 2"/>
          <p:cNvSpPr>
            <a:spLocks noGrp="1"/>
          </p:cNvSpPr>
          <p:nvPr>
            <p:ph type="body" sz="quarter" idx="12"/>
          </p:nvPr>
        </p:nvSpPr>
        <p:spPr/>
        <p:txBody>
          <a:bodyPr/>
          <a:lstStyle/>
          <a:p>
            <a:r>
              <a:rPr lang="en-US" dirty="0"/>
              <a:t>3:18</a:t>
            </a:r>
          </a:p>
        </p:txBody>
      </p:sp>
      <p:sp>
        <p:nvSpPr>
          <p:cNvPr id="4" name="Title 3"/>
          <p:cNvSpPr>
            <a:spLocks noGrp="1"/>
          </p:cNvSpPr>
          <p:nvPr>
            <p:ph type="title"/>
          </p:nvPr>
        </p:nvSpPr>
        <p:spPr/>
        <p:txBody>
          <a:bodyPr/>
          <a:lstStyle/>
          <a:p>
            <a:r>
              <a:rPr lang="en-US" dirty="0"/>
              <a:t>Yahweh said, “By David my servant I will save my people Israel from the Philistines”</a:t>
            </a:r>
          </a:p>
        </p:txBody>
      </p:sp>
    </p:spTree>
    <p:extLst>
      <p:ext uri="{BB962C8B-B14F-4D97-AF65-F5344CB8AC3E}">
        <p14:creationId xmlns:p14="http://schemas.microsoft.com/office/powerpoint/2010/main" val="3779412071"/>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grass, outdoor, dirt, train&#10;&#10;Description automatically generated">
            <a:extLst>
              <a:ext uri="{FF2B5EF4-FFF2-40B4-BE49-F238E27FC236}">
                <a16:creationId xmlns:a16="http://schemas.microsoft.com/office/drawing/2014/main" id="{AA8F8A2B-3DF9-4753-8EFF-E0D894B5B22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24612"/>
            <a:ext cx="9144000" cy="6208776"/>
          </a:xfrm>
          <a:prstGeom prst="rect">
            <a:avLst/>
          </a:prstGeom>
        </p:spPr>
      </p:pic>
      <p:sp>
        <p:nvSpPr>
          <p:cNvPr id="2" name="Text Placeholder 1"/>
          <p:cNvSpPr>
            <a:spLocks noGrp="1"/>
          </p:cNvSpPr>
          <p:nvPr>
            <p:ph type="body" sz="quarter" idx="10"/>
          </p:nvPr>
        </p:nvSpPr>
        <p:spPr/>
        <p:txBody>
          <a:bodyPr/>
          <a:lstStyle/>
          <a:p>
            <a:r>
              <a:rPr lang="en-US" dirty="0"/>
              <a:t>Ekron (aerial view from the south)</a:t>
            </a:r>
          </a:p>
        </p:txBody>
      </p:sp>
      <p:sp>
        <p:nvSpPr>
          <p:cNvPr id="3" name="Text Placeholder 2"/>
          <p:cNvSpPr>
            <a:spLocks noGrp="1"/>
          </p:cNvSpPr>
          <p:nvPr>
            <p:ph type="body" sz="quarter" idx="12"/>
          </p:nvPr>
        </p:nvSpPr>
        <p:spPr/>
        <p:txBody>
          <a:bodyPr/>
          <a:lstStyle/>
          <a:p>
            <a:r>
              <a:rPr lang="fi-FI" dirty="0"/>
              <a:t>3:18</a:t>
            </a:r>
            <a:endParaRPr lang="en-US" dirty="0"/>
          </a:p>
        </p:txBody>
      </p:sp>
      <p:sp>
        <p:nvSpPr>
          <p:cNvPr id="4" name="Title 3"/>
          <p:cNvSpPr>
            <a:spLocks noGrp="1"/>
          </p:cNvSpPr>
          <p:nvPr>
            <p:ph type="title"/>
          </p:nvPr>
        </p:nvSpPr>
        <p:spPr/>
        <p:txBody>
          <a:bodyPr/>
          <a:lstStyle/>
          <a:p>
            <a:r>
              <a:rPr lang="en-US" dirty="0"/>
              <a:t>Yahweh said, “By David my servant I will save my people Israel from the Philistines”</a:t>
            </a:r>
          </a:p>
        </p:txBody>
      </p:sp>
    </p:spTree>
    <p:extLst>
      <p:ext uri="{BB962C8B-B14F-4D97-AF65-F5344CB8AC3E}">
        <p14:creationId xmlns:p14="http://schemas.microsoft.com/office/powerpoint/2010/main" val="638740314"/>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Gath aerial from northeast, ws041915182.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Gath (aerial view from the northeast)</a:t>
            </a:r>
          </a:p>
        </p:txBody>
      </p:sp>
      <p:sp>
        <p:nvSpPr>
          <p:cNvPr id="3" name="Text Placeholder 2"/>
          <p:cNvSpPr>
            <a:spLocks noGrp="1"/>
          </p:cNvSpPr>
          <p:nvPr>
            <p:ph type="body" sz="quarter" idx="12"/>
          </p:nvPr>
        </p:nvSpPr>
        <p:spPr/>
        <p:txBody>
          <a:bodyPr/>
          <a:lstStyle/>
          <a:p>
            <a:r>
              <a:rPr lang="en-US" dirty="0"/>
              <a:t>3:18</a:t>
            </a:r>
          </a:p>
        </p:txBody>
      </p:sp>
      <p:sp>
        <p:nvSpPr>
          <p:cNvPr id="4" name="Title 3"/>
          <p:cNvSpPr>
            <a:spLocks noGrp="1"/>
          </p:cNvSpPr>
          <p:nvPr>
            <p:ph type="title"/>
          </p:nvPr>
        </p:nvSpPr>
        <p:spPr/>
        <p:txBody>
          <a:bodyPr/>
          <a:lstStyle/>
          <a:p>
            <a:r>
              <a:rPr lang="en-US" dirty="0"/>
              <a:t>Yahweh said, “By David my servant I will save my people Israel from the Philistines”</a:t>
            </a:r>
          </a:p>
        </p:txBody>
      </p:sp>
    </p:spTree>
    <p:extLst>
      <p:ext uri="{BB962C8B-B14F-4D97-AF65-F5344CB8AC3E}">
        <p14:creationId xmlns:p14="http://schemas.microsoft.com/office/powerpoint/2010/main" val="307981260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EE9FECC5-791E-4335-9B48-095187252E4E}"/>
              </a:ext>
            </a:extLst>
          </p:cNvPr>
          <p:cNvPicPr>
            <a:picLocks noChangeAspect="1"/>
          </p:cNvPicPr>
          <p:nvPr/>
        </p:nvPicPr>
        <p:blipFill rotWithShape="1">
          <a:blip r:embed="rId3">
            <a:extLst>
              <a:ext uri="{28A0092B-C50C-407E-A947-70E740481C1C}">
                <a14:useLocalDpi xmlns:a14="http://schemas.microsoft.com/office/drawing/2010/main" val="0"/>
              </a:ext>
            </a:extLst>
          </a:blip>
          <a:srcRect l="25306" r="29417"/>
          <a:stretch/>
        </p:blipFill>
        <p:spPr>
          <a:xfrm>
            <a:off x="0" y="369332"/>
            <a:ext cx="4434214" cy="6150340"/>
          </a:xfrm>
          <a:prstGeom prst="rect">
            <a:avLst/>
          </a:prstGeom>
        </p:spPr>
      </p:pic>
      <p:pic>
        <p:nvPicPr>
          <p:cNvPr id="7" name="Picture 6">
            <a:extLst>
              <a:ext uri="{FF2B5EF4-FFF2-40B4-BE49-F238E27FC236}">
                <a16:creationId xmlns:a16="http://schemas.microsoft.com/office/drawing/2014/main" id="{7A00C96C-8742-4D24-84E8-B1CA43DF9C48}"/>
              </a:ext>
            </a:extLst>
          </p:cNvPr>
          <p:cNvPicPr>
            <a:picLocks noChangeAspect="1"/>
          </p:cNvPicPr>
          <p:nvPr/>
        </p:nvPicPr>
        <p:blipFill rotWithShape="1">
          <a:blip r:embed="rId4">
            <a:extLst>
              <a:ext uri="{28A0092B-C50C-407E-A947-70E740481C1C}">
                <a14:useLocalDpi xmlns:a14="http://schemas.microsoft.com/office/drawing/2010/main" val="0"/>
              </a:ext>
            </a:extLst>
          </a:blip>
          <a:srcRect l="27397" r="26575"/>
          <a:stretch/>
        </p:blipFill>
        <p:spPr>
          <a:xfrm>
            <a:off x="4935254" y="388620"/>
            <a:ext cx="4208746" cy="6080760"/>
          </a:xfrm>
          <a:prstGeom prst="rect">
            <a:avLst/>
          </a:prstGeom>
        </p:spPr>
      </p:pic>
      <p:sp>
        <p:nvSpPr>
          <p:cNvPr id="2" name="Text Placeholder 1"/>
          <p:cNvSpPr>
            <a:spLocks noGrp="1"/>
          </p:cNvSpPr>
          <p:nvPr>
            <p:ph type="body" sz="quarter" idx="10"/>
          </p:nvPr>
        </p:nvSpPr>
        <p:spPr/>
        <p:txBody>
          <a:bodyPr/>
          <a:lstStyle/>
          <a:p>
            <a:r>
              <a:rPr lang="en-US" dirty="0"/>
              <a:t>“King Saul” street sign in modern Beth-</a:t>
            </a:r>
            <a:r>
              <a:rPr lang="en-US" dirty="0" err="1"/>
              <a:t>shan</a:t>
            </a:r>
            <a:r>
              <a:rPr lang="en-US" dirty="0"/>
              <a:t>; “King David Street” sign in Jerusalem</a:t>
            </a:r>
          </a:p>
        </p:txBody>
      </p:sp>
      <p:sp>
        <p:nvSpPr>
          <p:cNvPr id="3" name="Text Placeholder 2"/>
          <p:cNvSpPr>
            <a:spLocks noGrp="1"/>
          </p:cNvSpPr>
          <p:nvPr>
            <p:ph type="body" sz="quarter" idx="12"/>
          </p:nvPr>
        </p:nvSpPr>
        <p:spPr/>
        <p:txBody>
          <a:bodyPr/>
          <a:lstStyle/>
          <a:p>
            <a:r>
              <a:rPr lang="en-US" dirty="0"/>
              <a:t>3:1</a:t>
            </a:r>
          </a:p>
        </p:txBody>
      </p:sp>
      <p:sp>
        <p:nvSpPr>
          <p:cNvPr id="4" name="Title 3"/>
          <p:cNvSpPr>
            <a:spLocks noGrp="1"/>
          </p:cNvSpPr>
          <p:nvPr>
            <p:ph type="title"/>
          </p:nvPr>
        </p:nvSpPr>
        <p:spPr/>
        <p:txBody>
          <a:bodyPr/>
          <a:lstStyle/>
          <a:p>
            <a:r>
              <a:rPr lang="en-US" dirty="0"/>
              <a:t>There was a long war between the house of Saul and the house of David</a:t>
            </a:r>
          </a:p>
        </p:txBody>
      </p:sp>
    </p:spTree>
    <p:extLst>
      <p:ext uri="{BB962C8B-B14F-4D97-AF65-F5344CB8AC3E}">
        <p14:creationId xmlns:p14="http://schemas.microsoft.com/office/powerpoint/2010/main" val="3338279786"/>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3" descr="Amman acropolis from east"/>
          <p:cNvPicPr preferRelativeResize="0">
            <a:picLocks noChangeAspect="1" noChangeArrowheads="1"/>
          </p:cNvPicPr>
          <p:nvPr>
            <p:custDataLst>
              <p:tags r:id="rId1"/>
            </p:custDataLst>
          </p:nvPr>
        </p:nvPicPr>
        <p:blipFill>
          <a:blip r:embed="rId4" cstate="print"/>
          <a:srcRect/>
          <a:stretch>
            <a:fillRect/>
          </a:stretch>
        </p:blipFill>
        <p:spPr bwMode="auto">
          <a:xfrm>
            <a:off x="0" y="0"/>
            <a:ext cx="9144000" cy="6858000"/>
          </a:xfrm>
          <a:prstGeom prst="rect">
            <a:avLst/>
          </a:prstGeom>
          <a:noFill/>
          <a:ln w="101600" cmpd="thinThick">
            <a:noFill/>
            <a:miter lim="800000"/>
            <a:headEnd/>
            <a:tailEnd/>
          </a:ln>
        </p:spPr>
      </p:pic>
      <p:sp>
        <p:nvSpPr>
          <p:cNvPr id="2" name="Text Placeholder 1"/>
          <p:cNvSpPr>
            <a:spLocks noGrp="1"/>
          </p:cNvSpPr>
          <p:nvPr>
            <p:ph type="body" sz="quarter" idx="10"/>
          </p:nvPr>
        </p:nvSpPr>
        <p:spPr/>
        <p:txBody>
          <a:bodyPr/>
          <a:lstStyle/>
          <a:p>
            <a:r>
              <a:rPr lang="en-US" dirty="0"/>
              <a:t>Amman Citadel (from the east)</a:t>
            </a:r>
          </a:p>
        </p:txBody>
      </p:sp>
      <p:sp>
        <p:nvSpPr>
          <p:cNvPr id="3" name="Text Placeholder 2"/>
          <p:cNvSpPr>
            <a:spLocks noGrp="1"/>
          </p:cNvSpPr>
          <p:nvPr>
            <p:ph type="body" sz="quarter" idx="12"/>
          </p:nvPr>
        </p:nvSpPr>
        <p:spPr/>
        <p:txBody>
          <a:bodyPr/>
          <a:lstStyle/>
          <a:p>
            <a:r>
              <a:rPr lang="fi-FI" dirty="0"/>
              <a:t>3:18</a:t>
            </a:r>
            <a:endParaRPr lang="en-US" dirty="0"/>
          </a:p>
        </p:txBody>
      </p:sp>
      <p:sp>
        <p:nvSpPr>
          <p:cNvPr id="4" name="Title 3"/>
          <p:cNvSpPr>
            <a:spLocks noGrp="1"/>
          </p:cNvSpPr>
          <p:nvPr>
            <p:ph type="title"/>
          </p:nvPr>
        </p:nvSpPr>
        <p:spPr/>
        <p:txBody>
          <a:bodyPr/>
          <a:lstStyle/>
          <a:p>
            <a:r>
              <a:rPr lang="en-US" dirty="0"/>
              <a:t>And out of the hand of all their enemies</a:t>
            </a:r>
          </a:p>
        </p:txBody>
      </p:sp>
    </p:spTree>
    <p:extLst>
      <p:ext uri="{BB962C8B-B14F-4D97-AF65-F5344CB8AC3E}">
        <p14:creationId xmlns:p14="http://schemas.microsoft.com/office/powerpoint/2010/main" val="1878079548"/>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Kerak castle, tbs95109711-001.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74904"/>
            <a:ext cx="9144000" cy="6108192"/>
          </a:xfrm>
          <a:prstGeom prst="rect">
            <a:avLst/>
          </a:prstGeom>
        </p:spPr>
      </p:pic>
      <p:sp>
        <p:nvSpPr>
          <p:cNvPr id="2" name="Text Placeholder 1"/>
          <p:cNvSpPr>
            <a:spLocks noGrp="1"/>
          </p:cNvSpPr>
          <p:nvPr>
            <p:ph type="body" sz="quarter" idx="10"/>
          </p:nvPr>
        </p:nvSpPr>
        <p:spPr/>
        <p:txBody>
          <a:bodyPr/>
          <a:lstStyle/>
          <a:p>
            <a:r>
              <a:rPr lang="tr-TR" dirty="0" err="1"/>
              <a:t>Kerak</a:t>
            </a:r>
            <a:r>
              <a:rPr lang="tr-TR" dirty="0"/>
              <a:t> </a:t>
            </a:r>
            <a:r>
              <a:rPr lang="tr-TR" dirty="0" err="1"/>
              <a:t>Cast</a:t>
            </a:r>
            <a:r>
              <a:rPr lang="en-US" dirty="0"/>
              <a:t>le</a:t>
            </a:r>
          </a:p>
        </p:txBody>
      </p:sp>
      <p:sp>
        <p:nvSpPr>
          <p:cNvPr id="3" name="Text Placeholder 2"/>
          <p:cNvSpPr>
            <a:spLocks noGrp="1"/>
          </p:cNvSpPr>
          <p:nvPr>
            <p:ph type="body" sz="quarter" idx="12"/>
          </p:nvPr>
        </p:nvSpPr>
        <p:spPr/>
        <p:txBody>
          <a:bodyPr/>
          <a:lstStyle/>
          <a:p>
            <a:r>
              <a:rPr lang="fi-FI" dirty="0"/>
              <a:t>3:18</a:t>
            </a:r>
            <a:endParaRPr lang="en-US" dirty="0"/>
          </a:p>
        </p:txBody>
      </p:sp>
      <p:sp>
        <p:nvSpPr>
          <p:cNvPr id="4" name="Title 3"/>
          <p:cNvSpPr>
            <a:spLocks noGrp="1"/>
          </p:cNvSpPr>
          <p:nvPr>
            <p:ph type="title"/>
          </p:nvPr>
        </p:nvSpPr>
        <p:spPr/>
        <p:txBody>
          <a:bodyPr/>
          <a:lstStyle/>
          <a:p>
            <a:r>
              <a:rPr lang="en-US" dirty="0"/>
              <a:t>And out of the hand of all their enemies</a:t>
            </a:r>
          </a:p>
        </p:txBody>
      </p:sp>
    </p:spTree>
    <p:extLst>
      <p:ext uri="{BB962C8B-B14F-4D97-AF65-F5344CB8AC3E}">
        <p14:creationId xmlns:p14="http://schemas.microsoft.com/office/powerpoint/2010/main" val="2933292705"/>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Bozrah (from the northwest)</a:t>
            </a:r>
          </a:p>
        </p:txBody>
      </p:sp>
      <p:sp>
        <p:nvSpPr>
          <p:cNvPr id="3" name="Text Placeholder 2"/>
          <p:cNvSpPr>
            <a:spLocks noGrp="1"/>
          </p:cNvSpPr>
          <p:nvPr>
            <p:ph type="body" sz="quarter" idx="12"/>
          </p:nvPr>
        </p:nvSpPr>
        <p:spPr/>
        <p:txBody>
          <a:bodyPr/>
          <a:lstStyle/>
          <a:p>
            <a:r>
              <a:rPr lang="fi-FI" dirty="0"/>
              <a:t>3:18</a:t>
            </a:r>
            <a:endParaRPr lang="en-US" dirty="0"/>
          </a:p>
        </p:txBody>
      </p:sp>
      <p:sp>
        <p:nvSpPr>
          <p:cNvPr id="4" name="Title 3"/>
          <p:cNvSpPr>
            <a:spLocks noGrp="1"/>
          </p:cNvSpPr>
          <p:nvPr>
            <p:ph type="title"/>
          </p:nvPr>
        </p:nvSpPr>
        <p:spPr/>
        <p:txBody>
          <a:bodyPr/>
          <a:lstStyle/>
          <a:p>
            <a:r>
              <a:rPr lang="en-US" dirty="0"/>
              <a:t>And out of the hand of all their enemies</a:t>
            </a:r>
          </a:p>
        </p:txBody>
      </p:sp>
      <p:pic>
        <p:nvPicPr>
          <p:cNvPr id="6" name="Picture 5" descr="Bozrah from northwest, tb061404284.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88620"/>
            <a:ext cx="9144000" cy="6080760"/>
          </a:xfrm>
          <a:prstGeom prst="rect">
            <a:avLst/>
          </a:prstGeom>
        </p:spPr>
      </p:pic>
    </p:spTree>
    <p:extLst>
      <p:ext uri="{BB962C8B-B14F-4D97-AF65-F5344CB8AC3E}">
        <p14:creationId xmlns:p14="http://schemas.microsoft.com/office/powerpoint/2010/main" val="570298936"/>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descr="C:\Users\Kris\Documents\Bolen\02 HVHL\46 Traditional Life and Customs\Home Life, Women at Work\Bedouin hospitality, having coffee in sheikh's tent, mat05980.jpg"/>
          <p:cNvPicPr>
            <a:picLocks noChangeAspect="1" noChangeArrowheads="1"/>
          </p:cNvPicPr>
          <p:nvPr/>
        </p:nvPicPr>
        <p:blipFill rotWithShape="1">
          <a:blip r:embed="rId3">
            <a:extLst>
              <a:ext uri="{28A0092B-C50C-407E-A947-70E740481C1C}">
                <a14:useLocalDpi xmlns:a14="http://schemas.microsoft.com/office/drawing/2010/main" val="0"/>
              </a:ext>
            </a:extLst>
          </a:blip>
          <a:srcRect t="18506" r="18506"/>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Bedouin men gathered for conversation</a:t>
            </a:r>
          </a:p>
        </p:txBody>
      </p:sp>
      <p:sp>
        <p:nvSpPr>
          <p:cNvPr id="3" name="Text Placeholder 2"/>
          <p:cNvSpPr>
            <a:spLocks noGrp="1"/>
          </p:cNvSpPr>
          <p:nvPr>
            <p:ph type="body" sz="quarter" idx="12"/>
          </p:nvPr>
        </p:nvSpPr>
        <p:spPr/>
        <p:txBody>
          <a:bodyPr/>
          <a:lstStyle/>
          <a:p>
            <a:r>
              <a:rPr lang="fi-FI" dirty="0"/>
              <a:t>3:19</a:t>
            </a:r>
            <a:endParaRPr lang="en-US" dirty="0"/>
          </a:p>
        </p:txBody>
      </p:sp>
      <p:sp>
        <p:nvSpPr>
          <p:cNvPr id="4" name="Title 3"/>
          <p:cNvSpPr>
            <a:spLocks noGrp="1"/>
          </p:cNvSpPr>
          <p:nvPr>
            <p:ph type="title"/>
          </p:nvPr>
        </p:nvSpPr>
        <p:spPr/>
        <p:txBody>
          <a:bodyPr/>
          <a:lstStyle/>
          <a:p>
            <a:r>
              <a:rPr lang="en-US" dirty="0"/>
              <a:t>So Abner spoke these things to the Benjamites, and Abner went also to . . . David in Hebron</a:t>
            </a:r>
          </a:p>
        </p:txBody>
      </p:sp>
    </p:spTree>
    <p:extLst>
      <p:ext uri="{BB962C8B-B14F-4D97-AF65-F5344CB8AC3E}">
        <p14:creationId xmlns:p14="http://schemas.microsoft.com/office/powerpoint/2010/main" val="1211371213"/>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3" descr="Hebron, view with Machpelah, mat00987"/>
          <p:cNvPicPr preferRelativeResize="0">
            <a:picLocks noChangeAspect="1" noChangeArrowheads="1"/>
          </p:cNvPicPr>
          <p:nvPr>
            <p:custDataLst>
              <p:tags r:id="rId1"/>
            </p:custDataLst>
          </p:nvPr>
        </p:nvPicPr>
        <p:blipFill rotWithShape="1">
          <a:blip r:embed="rId4">
            <a:extLst>
              <a:ext uri="{28A0092B-C50C-407E-A947-70E740481C1C}">
                <a14:useLocalDpi xmlns:a14="http://schemas.microsoft.com/office/drawing/2010/main" val="0"/>
              </a:ext>
            </a:extLst>
          </a:blip>
          <a:srcRect b="21136"/>
          <a:stretch/>
        </p:blipFill>
        <p:spPr bwMode="auto">
          <a:xfrm>
            <a:off x="0" y="338270"/>
            <a:ext cx="9143999" cy="6367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 Placeholder 1"/>
          <p:cNvSpPr>
            <a:spLocks noGrp="1"/>
          </p:cNvSpPr>
          <p:nvPr>
            <p:ph type="body" sz="quarter" idx="10"/>
          </p:nvPr>
        </p:nvSpPr>
        <p:spPr/>
        <p:txBody>
          <a:bodyPr/>
          <a:lstStyle/>
          <a:p>
            <a:r>
              <a:rPr lang="en-US" dirty="0"/>
              <a:t>Hebron (from the west)</a:t>
            </a:r>
          </a:p>
        </p:txBody>
      </p:sp>
      <p:sp>
        <p:nvSpPr>
          <p:cNvPr id="3" name="Text Placeholder 2"/>
          <p:cNvSpPr>
            <a:spLocks noGrp="1"/>
          </p:cNvSpPr>
          <p:nvPr>
            <p:ph type="body" sz="quarter" idx="12"/>
          </p:nvPr>
        </p:nvSpPr>
        <p:spPr/>
        <p:txBody>
          <a:bodyPr/>
          <a:lstStyle/>
          <a:p>
            <a:r>
              <a:rPr lang="en-US" dirty="0"/>
              <a:t>3:20</a:t>
            </a:r>
          </a:p>
        </p:txBody>
      </p:sp>
      <p:sp>
        <p:nvSpPr>
          <p:cNvPr id="4" name="Title 3"/>
          <p:cNvSpPr>
            <a:spLocks noGrp="1"/>
          </p:cNvSpPr>
          <p:nvPr>
            <p:ph type="title"/>
          </p:nvPr>
        </p:nvSpPr>
        <p:spPr/>
        <p:txBody>
          <a:bodyPr/>
          <a:lstStyle/>
          <a:p>
            <a:r>
              <a:rPr lang="en-US" dirty="0"/>
              <a:t>Then Abner and twenty men came to David in Hebron</a:t>
            </a:r>
          </a:p>
        </p:txBody>
      </p:sp>
    </p:spTree>
    <p:extLst>
      <p:ext uri="{BB962C8B-B14F-4D97-AF65-F5344CB8AC3E}">
        <p14:creationId xmlns:p14="http://schemas.microsoft.com/office/powerpoint/2010/main" val="2456143080"/>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Tell Beit Mirsim, workmen waiting for closing feast, mat05734.jpg"/>
          <p:cNvPicPr>
            <a:picLocks noChangeAspect="1"/>
          </p:cNvPicPr>
          <p:nvPr/>
        </p:nvPicPr>
        <p:blipFill rotWithShape="1">
          <a:blip r:embed="rId3">
            <a:extLst>
              <a:ext uri="{28A0092B-C50C-407E-A947-70E740481C1C}">
                <a14:useLocalDpi xmlns:a14="http://schemas.microsoft.com/office/drawing/2010/main" val="0"/>
              </a:ext>
            </a:extLst>
          </a:blip>
          <a:srcRect t="23423"/>
          <a:stretch/>
        </p:blipFill>
        <p:spPr>
          <a:xfrm>
            <a:off x="-1" y="381000"/>
            <a:ext cx="9144001" cy="6477000"/>
          </a:xfrm>
          <a:prstGeom prst="rect">
            <a:avLst/>
          </a:prstGeom>
        </p:spPr>
      </p:pic>
      <p:sp>
        <p:nvSpPr>
          <p:cNvPr id="2" name="Text Placeholder 1"/>
          <p:cNvSpPr>
            <a:spLocks noGrp="1"/>
          </p:cNvSpPr>
          <p:nvPr>
            <p:ph type="body" sz="quarter" idx="10"/>
          </p:nvPr>
        </p:nvSpPr>
        <p:spPr/>
        <p:txBody>
          <a:bodyPr/>
          <a:lstStyle/>
          <a:p>
            <a:r>
              <a:rPr lang="en-US" dirty="0"/>
              <a:t>Workmen at a feast at Tell Beit </a:t>
            </a:r>
            <a:r>
              <a:rPr lang="en-US" dirty="0" err="1"/>
              <a:t>Mirsim</a:t>
            </a:r>
            <a:endParaRPr lang="en-US" dirty="0"/>
          </a:p>
        </p:txBody>
      </p:sp>
      <p:sp>
        <p:nvSpPr>
          <p:cNvPr id="3" name="Text Placeholder 2"/>
          <p:cNvSpPr>
            <a:spLocks noGrp="1"/>
          </p:cNvSpPr>
          <p:nvPr>
            <p:ph type="body" sz="quarter" idx="12"/>
          </p:nvPr>
        </p:nvSpPr>
        <p:spPr/>
        <p:txBody>
          <a:bodyPr/>
          <a:lstStyle/>
          <a:p>
            <a:r>
              <a:rPr lang="en-US" dirty="0"/>
              <a:t>3:20</a:t>
            </a:r>
          </a:p>
        </p:txBody>
      </p:sp>
      <p:sp>
        <p:nvSpPr>
          <p:cNvPr id="4" name="Title 3"/>
          <p:cNvSpPr>
            <a:spLocks noGrp="1"/>
          </p:cNvSpPr>
          <p:nvPr>
            <p:ph type="title"/>
          </p:nvPr>
        </p:nvSpPr>
        <p:spPr/>
        <p:txBody>
          <a:bodyPr/>
          <a:lstStyle/>
          <a:p>
            <a:r>
              <a:rPr lang="en-US" dirty="0"/>
              <a:t>And David made a feast for them</a:t>
            </a:r>
          </a:p>
        </p:txBody>
      </p:sp>
    </p:spTree>
    <p:extLst>
      <p:ext uri="{BB962C8B-B14F-4D97-AF65-F5344CB8AC3E}">
        <p14:creationId xmlns:p14="http://schemas.microsoft.com/office/powerpoint/2010/main" val="3879791458"/>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Mural of a peace dove with a target on it, in Bethlehem</a:t>
            </a:r>
          </a:p>
        </p:txBody>
      </p:sp>
      <p:sp>
        <p:nvSpPr>
          <p:cNvPr id="3" name="Text Placeholder 2"/>
          <p:cNvSpPr>
            <a:spLocks noGrp="1"/>
          </p:cNvSpPr>
          <p:nvPr>
            <p:ph type="body" sz="quarter" idx="12"/>
          </p:nvPr>
        </p:nvSpPr>
        <p:spPr/>
        <p:txBody>
          <a:bodyPr/>
          <a:lstStyle/>
          <a:p>
            <a:r>
              <a:rPr lang="en-US" dirty="0"/>
              <a:t>3:21</a:t>
            </a:r>
          </a:p>
        </p:txBody>
      </p:sp>
      <p:sp>
        <p:nvSpPr>
          <p:cNvPr id="4" name="Title 3"/>
          <p:cNvSpPr>
            <a:spLocks noGrp="1"/>
          </p:cNvSpPr>
          <p:nvPr>
            <p:ph type="title"/>
          </p:nvPr>
        </p:nvSpPr>
        <p:spPr/>
        <p:txBody>
          <a:bodyPr/>
          <a:lstStyle/>
          <a:p>
            <a:r>
              <a:rPr lang="en-US" dirty="0"/>
              <a:t>Then David sent Abner away, and he went in peace</a:t>
            </a:r>
          </a:p>
        </p:txBody>
      </p:sp>
      <p:pic>
        <p:nvPicPr>
          <p:cNvPr id="6" name="Picture 5" descr="Peace dove with target in Bethlehem, cd071222101.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65760"/>
            <a:ext cx="9144000" cy="6126480"/>
          </a:xfrm>
          <a:prstGeom prst="rect">
            <a:avLst/>
          </a:prstGeom>
        </p:spPr>
      </p:pic>
    </p:spTree>
    <p:extLst>
      <p:ext uri="{BB962C8B-B14F-4D97-AF65-F5344CB8AC3E}">
        <p14:creationId xmlns:p14="http://schemas.microsoft.com/office/powerpoint/2010/main" val="1511043513"/>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“Joab Street” sign in </a:t>
            </a:r>
            <a:r>
              <a:rPr lang="en-US" dirty="0" err="1"/>
              <a:t>Bnei</a:t>
            </a:r>
            <a:r>
              <a:rPr lang="en-US" dirty="0"/>
              <a:t> </a:t>
            </a:r>
            <a:r>
              <a:rPr lang="en-US" dirty="0" err="1"/>
              <a:t>Brak</a:t>
            </a:r>
            <a:endParaRPr lang="en-US" dirty="0"/>
          </a:p>
        </p:txBody>
      </p:sp>
      <p:sp>
        <p:nvSpPr>
          <p:cNvPr id="3" name="Text Placeholder 2"/>
          <p:cNvSpPr>
            <a:spLocks noGrp="1"/>
          </p:cNvSpPr>
          <p:nvPr>
            <p:ph type="body" sz="quarter" idx="12"/>
          </p:nvPr>
        </p:nvSpPr>
        <p:spPr/>
        <p:txBody>
          <a:bodyPr/>
          <a:lstStyle/>
          <a:p>
            <a:r>
              <a:rPr lang="en-US" dirty="0"/>
              <a:t>3:22</a:t>
            </a:r>
          </a:p>
        </p:txBody>
      </p:sp>
      <p:sp>
        <p:nvSpPr>
          <p:cNvPr id="4" name="Title 3"/>
          <p:cNvSpPr>
            <a:spLocks noGrp="1"/>
          </p:cNvSpPr>
          <p:nvPr>
            <p:ph type="title"/>
          </p:nvPr>
        </p:nvSpPr>
        <p:spPr/>
        <p:txBody>
          <a:bodyPr/>
          <a:lstStyle/>
          <a:p>
            <a:r>
              <a:rPr lang="en-US" dirty="0"/>
              <a:t>Then the servants of David and Joab returned from a raid, bringing much spoil with them</a:t>
            </a:r>
          </a:p>
        </p:txBody>
      </p:sp>
      <p:pic>
        <p:nvPicPr>
          <p:cNvPr id="5" name="Picture 4" descr="Joab street sign in Bene Berak, tb062807398.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65760"/>
            <a:ext cx="9144000" cy="6126480"/>
          </a:xfrm>
          <a:prstGeom prst="rect">
            <a:avLst/>
          </a:prstGeom>
        </p:spPr>
      </p:pic>
    </p:spTree>
    <p:extLst>
      <p:ext uri="{BB962C8B-B14F-4D97-AF65-F5344CB8AC3E}">
        <p14:creationId xmlns:p14="http://schemas.microsoft.com/office/powerpoint/2010/main" val="4292692386"/>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slantas, basalt relief of Syrians bearing tribute, reign of Tiglath-pileser III, adr1006054607-001.jpg"/>
          <p:cNvPicPr>
            <a:picLocks noChangeAspect="1"/>
          </p:cNvPicPr>
          <p:nvPr/>
        </p:nvPicPr>
        <p:blipFill rotWithShape="1">
          <a:blip r:embed="rId3" cstate="print">
            <a:extLst>
              <a:ext uri="{28A0092B-C50C-407E-A947-70E740481C1C}">
                <a14:useLocalDpi xmlns:a14="http://schemas.microsoft.com/office/drawing/2010/main" val="0"/>
              </a:ext>
            </a:extLst>
          </a:blip>
          <a:srcRect b="6281"/>
          <a:stretch/>
        </p:blipFill>
        <p:spPr>
          <a:xfrm>
            <a:off x="0" y="211106"/>
            <a:ext cx="9144000" cy="6435789"/>
          </a:xfrm>
          <a:prstGeom prst="rect">
            <a:avLst/>
          </a:prstGeom>
        </p:spPr>
      </p:pic>
      <p:sp>
        <p:nvSpPr>
          <p:cNvPr id="2" name="Text Placeholder 1"/>
          <p:cNvSpPr>
            <a:spLocks noGrp="1"/>
          </p:cNvSpPr>
          <p:nvPr>
            <p:ph type="body" sz="quarter" idx="10"/>
          </p:nvPr>
        </p:nvSpPr>
        <p:spPr/>
        <p:txBody>
          <a:bodyPr/>
          <a:lstStyle/>
          <a:p>
            <a:r>
              <a:rPr lang="en-US" dirty="0"/>
              <a:t>Relief of Syrians bearing tribute, from Aslantas, reign of Tiglath-pileser III, 745–727 BC</a:t>
            </a:r>
          </a:p>
        </p:txBody>
      </p:sp>
      <p:sp>
        <p:nvSpPr>
          <p:cNvPr id="3" name="Text Placeholder 2"/>
          <p:cNvSpPr>
            <a:spLocks noGrp="1"/>
          </p:cNvSpPr>
          <p:nvPr>
            <p:ph type="body" sz="quarter" idx="12"/>
          </p:nvPr>
        </p:nvSpPr>
        <p:spPr/>
        <p:txBody>
          <a:bodyPr/>
          <a:lstStyle/>
          <a:p>
            <a:r>
              <a:rPr lang="en-US" dirty="0"/>
              <a:t>3:22</a:t>
            </a:r>
          </a:p>
        </p:txBody>
      </p:sp>
      <p:sp>
        <p:nvSpPr>
          <p:cNvPr id="4" name="Title 3"/>
          <p:cNvSpPr>
            <a:spLocks noGrp="1"/>
          </p:cNvSpPr>
          <p:nvPr>
            <p:ph type="title"/>
          </p:nvPr>
        </p:nvSpPr>
        <p:spPr/>
        <p:txBody>
          <a:bodyPr/>
          <a:lstStyle/>
          <a:p>
            <a:r>
              <a:rPr lang="en-US" dirty="0"/>
              <a:t>Then the servants of David and Joab returned from a raid, bringing much spoil with them</a:t>
            </a:r>
          </a:p>
        </p:txBody>
      </p:sp>
    </p:spTree>
    <p:extLst>
      <p:ext uri="{BB962C8B-B14F-4D97-AF65-F5344CB8AC3E}">
        <p14:creationId xmlns:p14="http://schemas.microsoft.com/office/powerpoint/2010/main" val="3404242191"/>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a:extLst>
              <a:ext uri="{28A0092B-C50C-407E-A947-70E740481C1C}">
                <a14:useLocalDpi xmlns:a14="http://schemas.microsoft.com/office/drawing/2010/main" val="0"/>
              </a:ext>
            </a:extLst>
          </a:blip>
          <a:srcRect t="11130" b="17617"/>
          <a:stretch/>
        </p:blipFill>
        <p:spPr>
          <a:xfrm>
            <a:off x="-1" y="223935"/>
            <a:ext cx="9143999" cy="6456783"/>
          </a:xfrm>
          <a:prstGeom prst="rect">
            <a:avLst/>
          </a:prstGeom>
        </p:spPr>
      </p:pic>
      <p:sp>
        <p:nvSpPr>
          <p:cNvPr id="4" name="Text Placeholder 3"/>
          <p:cNvSpPr>
            <a:spLocks noGrp="1"/>
          </p:cNvSpPr>
          <p:nvPr>
            <p:ph type="body" sz="quarter" idx="10"/>
          </p:nvPr>
        </p:nvSpPr>
        <p:spPr/>
        <p:txBody>
          <a:bodyPr/>
          <a:lstStyle/>
          <a:p>
            <a:r>
              <a:rPr lang="en-US" dirty="0"/>
              <a:t>Bedouin market at Beersheba</a:t>
            </a:r>
          </a:p>
        </p:txBody>
      </p:sp>
      <p:sp>
        <p:nvSpPr>
          <p:cNvPr id="8" name="Text Placeholder 7"/>
          <p:cNvSpPr>
            <a:spLocks noGrp="1"/>
          </p:cNvSpPr>
          <p:nvPr>
            <p:ph type="body" sz="quarter" idx="12"/>
          </p:nvPr>
        </p:nvSpPr>
        <p:spPr/>
        <p:txBody>
          <a:bodyPr/>
          <a:lstStyle/>
          <a:p>
            <a:r>
              <a:rPr lang="en-US" dirty="0"/>
              <a:t>3:22</a:t>
            </a:r>
          </a:p>
        </p:txBody>
      </p:sp>
      <p:sp>
        <p:nvSpPr>
          <p:cNvPr id="3" name="Title 2"/>
          <p:cNvSpPr>
            <a:spLocks noGrp="1"/>
          </p:cNvSpPr>
          <p:nvPr>
            <p:ph type="title"/>
          </p:nvPr>
        </p:nvSpPr>
        <p:spPr/>
        <p:txBody>
          <a:bodyPr/>
          <a:lstStyle/>
          <a:p>
            <a:r>
              <a:rPr lang="en-US" dirty="0"/>
              <a:t>Then the servants of David and Joab returned from a raid, bringing much spoil with them</a:t>
            </a:r>
          </a:p>
        </p:txBody>
      </p:sp>
    </p:spTree>
    <p:extLst>
      <p:ext uri="{BB962C8B-B14F-4D97-AF65-F5344CB8AC3E}">
        <p14:creationId xmlns:p14="http://schemas.microsoft.com/office/powerpoint/2010/main" val="11847342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food, piece, building, bread&#10;&#10;Description automatically generated">
            <a:extLst>
              <a:ext uri="{FF2B5EF4-FFF2-40B4-BE49-F238E27FC236}">
                <a16:creationId xmlns:a16="http://schemas.microsoft.com/office/drawing/2014/main" id="{1E261503-5ED7-4F99-85C2-75B671A3FAC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200" y="273478"/>
            <a:ext cx="8231400" cy="6312423"/>
          </a:xfrm>
          <a:prstGeom prst="rect">
            <a:avLst/>
          </a:prstGeom>
        </p:spPr>
      </p:pic>
      <p:sp>
        <p:nvSpPr>
          <p:cNvPr id="2" name="Text Placeholder 1"/>
          <p:cNvSpPr>
            <a:spLocks noGrp="1"/>
          </p:cNvSpPr>
          <p:nvPr>
            <p:ph type="body" sz="quarter" idx="10"/>
          </p:nvPr>
        </p:nvSpPr>
        <p:spPr/>
        <p:txBody>
          <a:bodyPr/>
          <a:lstStyle/>
          <a:p>
            <a:r>
              <a:rPr lang="en-US" dirty="0"/>
              <a:t>“House of David” on the Tel Dan Inscription, 9th century BC</a:t>
            </a:r>
          </a:p>
        </p:txBody>
      </p:sp>
      <p:sp>
        <p:nvSpPr>
          <p:cNvPr id="3" name="Text Placeholder 2"/>
          <p:cNvSpPr>
            <a:spLocks noGrp="1"/>
          </p:cNvSpPr>
          <p:nvPr>
            <p:ph type="body" sz="quarter" idx="12"/>
          </p:nvPr>
        </p:nvSpPr>
        <p:spPr/>
        <p:txBody>
          <a:bodyPr/>
          <a:lstStyle/>
          <a:p>
            <a:r>
              <a:rPr lang="en-US" dirty="0"/>
              <a:t>3:1</a:t>
            </a:r>
          </a:p>
        </p:txBody>
      </p:sp>
      <p:sp>
        <p:nvSpPr>
          <p:cNvPr id="4" name="Title 3"/>
          <p:cNvSpPr>
            <a:spLocks noGrp="1"/>
          </p:cNvSpPr>
          <p:nvPr>
            <p:ph type="title"/>
          </p:nvPr>
        </p:nvSpPr>
        <p:spPr/>
        <p:txBody>
          <a:bodyPr/>
          <a:lstStyle/>
          <a:p>
            <a:r>
              <a:rPr lang="en-US" dirty="0"/>
              <a:t>There was a long war between the house of Saul and the house of David</a:t>
            </a:r>
          </a:p>
        </p:txBody>
      </p:sp>
    </p:spTree>
    <p:extLst>
      <p:ext uri="{BB962C8B-B14F-4D97-AF65-F5344CB8AC3E}">
        <p14:creationId xmlns:p14="http://schemas.microsoft.com/office/powerpoint/2010/main" val="3705990471"/>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Go in Peace sign in Ashkelon, dgg052405101.jpg"/>
          <p:cNvPicPr>
            <a:picLocks noChangeAspect="1"/>
          </p:cNvPicPr>
          <p:nvPr/>
        </p:nvPicPr>
        <p:blipFill>
          <a:blip r:embed="rId3">
            <a:extLst>
              <a:ext uri="{BEBA8EAE-BF5A-486C-A8C5-ECC9F3942E4B}">
                <a14:imgProps xmlns:a14="http://schemas.microsoft.com/office/drawing/2010/main">
                  <a14:imgLayer r:embed="rId4">
                    <a14:imgEffect>
                      <a14:brightnessContrast bright="20000"/>
                    </a14:imgEffect>
                  </a14:imgLayer>
                </a14:imgProps>
              </a:ex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“Go in Peace” sign in Ashkelon</a:t>
            </a:r>
          </a:p>
        </p:txBody>
      </p:sp>
      <p:sp>
        <p:nvSpPr>
          <p:cNvPr id="3" name="Text Placeholder 2"/>
          <p:cNvSpPr>
            <a:spLocks noGrp="1"/>
          </p:cNvSpPr>
          <p:nvPr>
            <p:ph type="body" sz="quarter" idx="12"/>
          </p:nvPr>
        </p:nvSpPr>
        <p:spPr/>
        <p:txBody>
          <a:bodyPr/>
          <a:lstStyle/>
          <a:p>
            <a:r>
              <a:rPr lang="en-US" dirty="0"/>
              <a:t>3:22</a:t>
            </a:r>
          </a:p>
        </p:txBody>
      </p:sp>
      <p:sp>
        <p:nvSpPr>
          <p:cNvPr id="4" name="Title 3"/>
          <p:cNvSpPr>
            <a:spLocks noGrp="1"/>
          </p:cNvSpPr>
          <p:nvPr>
            <p:ph type="title"/>
          </p:nvPr>
        </p:nvSpPr>
        <p:spPr/>
        <p:txBody>
          <a:bodyPr/>
          <a:lstStyle/>
          <a:p>
            <a:r>
              <a:rPr lang="en-US" dirty="0"/>
              <a:t>Abner was not with David in Hebron, for he had sent him away, and he had gone in peace</a:t>
            </a:r>
          </a:p>
        </p:txBody>
      </p:sp>
    </p:spTree>
    <p:extLst>
      <p:ext uri="{BB962C8B-B14F-4D97-AF65-F5344CB8AC3E}">
        <p14:creationId xmlns:p14="http://schemas.microsoft.com/office/powerpoint/2010/main" val="2887745484"/>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sv-SE" dirty="0"/>
              <a:t>”Abner son of Ner Street” sign in Jerusalem</a:t>
            </a:r>
            <a:endParaRPr lang="en-US" dirty="0"/>
          </a:p>
        </p:txBody>
      </p:sp>
      <p:sp>
        <p:nvSpPr>
          <p:cNvPr id="3" name="Text Placeholder 2"/>
          <p:cNvSpPr>
            <a:spLocks noGrp="1"/>
          </p:cNvSpPr>
          <p:nvPr>
            <p:ph type="body" sz="quarter" idx="12"/>
          </p:nvPr>
        </p:nvSpPr>
        <p:spPr/>
        <p:txBody>
          <a:bodyPr/>
          <a:lstStyle/>
          <a:p>
            <a:r>
              <a:rPr lang="en-US" dirty="0"/>
              <a:t>3:23</a:t>
            </a:r>
          </a:p>
        </p:txBody>
      </p:sp>
      <p:sp>
        <p:nvSpPr>
          <p:cNvPr id="9" name="Title 8">
            <a:extLst>
              <a:ext uri="{FF2B5EF4-FFF2-40B4-BE49-F238E27FC236}">
                <a16:creationId xmlns:a16="http://schemas.microsoft.com/office/drawing/2014/main" id="{8BDB34F1-E5CE-4DD3-BFDD-22E946CA356B}"/>
              </a:ext>
            </a:extLst>
          </p:cNvPr>
          <p:cNvSpPr>
            <a:spLocks noGrp="1"/>
          </p:cNvSpPr>
          <p:nvPr>
            <p:ph type="title"/>
          </p:nvPr>
        </p:nvSpPr>
        <p:spPr/>
        <p:txBody>
          <a:bodyPr/>
          <a:lstStyle/>
          <a:p>
            <a:r>
              <a:rPr lang="en-US" dirty="0"/>
              <a:t>Then they told Joab, “Abner the son of Ner came to the king, and he sent him away in peace”</a:t>
            </a:r>
          </a:p>
        </p:txBody>
      </p:sp>
      <p:pic>
        <p:nvPicPr>
          <p:cNvPr id="6" name="Picture 5">
            <a:extLst>
              <a:ext uri="{FF2B5EF4-FFF2-40B4-BE49-F238E27FC236}">
                <a16:creationId xmlns:a16="http://schemas.microsoft.com/office/drawing/2014/main" id="{0A7CF098-1050-4196-8C64-6136AA400A2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79476"/>
            <a:ext cx="9144000" cy="6099048"/>
          </a:xfrm>
          <a:prstGeom prst="rect">
            <a:avLst/>
          </a:prstGeom>
        </p:spPr>
      </p:pic>
    </p:spTree>
    <p:extLst>
      <p:ext uri="{BB962C8B-B14F-4D97-AF65-F5344CB8AC3E}">
        <p14:creationId xmlns:p14="http://schemas.microsoft.com/office/powerpoint/2010/main" val="2029818867"/>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Fresco of Olympus begging before Apollo, from Herculaneum, 1st century AD</a:t>
            </a:r>
          </a:p>
        </p:txBody>
      </p:sp>
      <p:sp>
        <p:nvSpPr>
          <p:cNvPr id="3" name="Text Placeholder 2"/>
          <p:cNvSpPr>
            <a:spLocks noGrp="1"/>
          </p:cNvSpPr>
          <p:nvPr>
            <p:ph type="body" sz="quarter" idx="12"/>
          </p:nvPr>
        </p:nvSpPr>
        <p:spPr/>
        <p:txBody>
          <a:bodyPr/>
          <a:lstStyle/>
          <a:p>
            <a:r>
              <a:rPr lang="en-US" dirty="0"/>
              <a:t>3:24</a:t>
            </a:r>
          </a:p>
        </p:txBody>
      </p:sp>
      <p:sp>
        <p:nvSpPr>
          <p:cNvPr id="4" name="Title 3"/>
          <p:cNvSpPr>
            <a:spLocks noGrp="1"/>
          </p:cNvSpPr>
          <p:nvPr>
            <p:ph type="title"/>
          </p:nvPr>
        </p:nvSpPr>
        <p:spPr/>
        <p:txBody>
          <a:bodyPr/>
          <a:lstStyle/>
          <a:p>
            <a:r>
              <a:rPr lang="en-US" dirty="0"/>
              <a:t>Then Joab came to the king and said, “What have you done?”</a:t>
            </a:r>
          </a:p>
        </p:txBody>
      </p:sp>
      <p:pic>
        <p:nvPicPr>
          <p:cNvPr id="1229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1460131"/>
            <a:ext cx="9144000" cy="39377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27685757"/>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descr="C:\Users\Kris\Documents\Bolen\04 0Adds 2012\03 Jerusalem\West Jerusalem\Jerusalem Samson and Delilah statue at entrance to Menachem Begin Heritage Center, adr1305123964.jpg"/>
          <p:cNvPicPr>
            <a:picLocks noChangeAspect="1" noChangeArrowheads="1"/>
          </p:cNvPicPr>
          <p:nvPr/>
        </p:nvPicPr>
        <p:blipFill rotWithShape="1">
          <a:blip r:embed="rId3">
            <a:extLst>
              <a:ext uri="{28A0092B-C50C-407E-A947-70E740481C1C}">
                <a14:useLocalDpi xmlns:a14="http://schemas.microsoft.com/office/drawing/2010/main" val="0"/>
              </a:ext>
            </a:extLst>
          </a:blip>
          <a:srcRect l="1271"/>
          <a:stretch/>
        </p:blipFill>
        <p:spPr bwMode="auto">
          <a:xfrm>
            <a:off x="0" y="369333"/>
            <a:ext cx="9144000" cy="615034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Samson and Delilah statue at entrance to Menachem Begin Heritage Center, Jerusalem</a:t>
            </a:r>
          </a:p>
        </p:txBody>
      </p:sp>
      <p:sp>
        <p:nvSpPr>
          <p:cNvPr id="3" name="Text Placeholder 2"/>
          <p:cNvSpPr>
            <a:spLocks noGrp="1"/>
          </p:cNvSpPr>
          <p:nvPr>
            <p:ph type="body" sz="quarter" idx="12"/>
          </p:nvPr>
        </p:nvSpPr>
        <p:spPr/>
        <p:txBody>
          <a:bodyPr/>
          <a:lstStyle/>
          <a:p>
            <a:r>
              <a:rPr lang="en-US" dirty="0"/>
              <a:t>3:24</a:t>
            </a:r>
          </a:p>
        </p:txBody>
      </p:sp>
      <p:sp>
        <p:nvSpPr>
          <p:cNvPr id="4" name="Title 3"/>
          <p:cNvSpPr>
            <a:spLocks noGrp="1"/>
          </p:cNvSpPr>
          <p:nvPr>
            <p:ph type="title"/>
          </p:nvPr>
        </p:nvSpPr>
        <p:spPr/>
        <p:txBody>
          <a:bodyPr/>
          <a:lstStyle/>
          <a:p>
            <a:r>
              <a:rPr lang="en-US" dirty="0"/>
              <a:t>Then Joab came to the king and said, “What have you done?”</a:t>
            </a:r>
          </a:p>
        </p:txBody>
      </p:sp>
    </p:spTree>
    <p:extLst>
      <p:ext uri="{BB962C8B-B14F-4D97-AF65-F5344CB8AC3E}">
        <p14:creationId xmlns:p14="http://schemas.microsoft.com/office/powerpoint/2010/main" val="802726343"/>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C:\Users\Kris\Documents\Bolen\04 0Adds 2012\19 Museum\Rome Museums\Vatican Museum\Museo Chiaramonti\Head of comic actor, late 1st c AD, tb0512176536.jpg"/>
          <p:cNvPicPr>
            <a:picLocks noChangeAspect="1" noChangeArrowheads="1"/>
          </p:cNvPicPr>
          <p:nvPr/>
        </p:nvPicPr>
        <p:blipFill rotWithShape="1">
          <a:blip r:embed="rId3">
            <a:extLst>
              <a:ext uri="{28A0092B-C50C-407E-A947-70E740481C1C}">
                <a14:useLocalDpi xmlns:a14="http://schemas.microsoft.com/office/drawing/2010/main" val="0"/>
              </a:ext>
            </a:extLst>
          </a:blip>
          <a:srcRect t="2245" b="17622"/>
          <a:stretch/>
        </p:blipFill>
        <p:spPr bwMode="auto">
          <a:xfrm>
            <a:off x="0" y="1"/>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Head of a comic actor with a theater mask, late 1st century AD</a:t>
            </a:r>
          </a:p>
        </p:txBody>
      </p:sp>
      <p:sp>
        <p:nvSpPr>
          <p:cNvPr id="3" name="Text Placeholder 2"/>
          <p:cNvSpPr>
            <a:spLocks noGrp="1"/>
          </p:cNvSpPr>
          <p:nvPr>
            <p:ph type="body" sz="quarter" idx="12"/>
          </p:nvPr>
        </p:nvSpPr>
        <p:spPr/>
        <p:txBody>
          <a:bodyPr/>
          <a:lstStyle/>
          <a:p>
            <a:r>
              <a:rPr lang="en-US" dirty="0"/>
              <a:t>3:25</a:t>
            </a:r>
          </a:p>
        </p:txBody>
      </p:sp>
      <p:sp>
        <p:nvSpPr>
          <p:cNvPr id="4" name="Title 3"/>
          <p:cNvSpPr>
            <a:spLocks noGrp="1"/>
          </p:cNvSpPr>
          <p:nvPr>
            <p:ph type="title"/>
          </p:nvPr>
        </p:nvSpPr>
        <p:spPr/>
        <p:txBody>
          <a:bodyPr/>
          <a:lstStyle/>
          <a:p>
            <a:r>
              <a:rPr lang="en-US" dirty="0"/>
              <a:t>Abner came to deceive you . . . to find out all that you are doing</a:t>
            </a:r>
          </a:p>
        </p:txBody>
      </p:sp>
    </p:spTree>
    <p:extLst>
      <p:ext uri="{BB962C8B-B14F-4D97-AF65-F5344CB8AC3E}">
        <p14:creationId xmlns:p14="http://schemas.microsoft.com/office/powerpoint/2010/main" val="2083385148"/>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Kris\Documents\Bolen\01b PLBL, PCB size\17 Cultural Images of the Holy Land\Wells, Cisterns, and Water Installations\Cistern at Beth Shemesh, tb051804670.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Cistern at Beth Shemesh</a:t>
            </a:r>
          </a:p>
        </p:txBody>
      </p:sp>
      <p:sp>
        <p:nvSpPr>
          <p:cNvPr id="3" name="Text Placeholder 2"/>
          <p:cNvSpPr>
            <a:spLocks noGrp="1"/>
          </p:cNvSpPr>
          <p:nvPr>
            <p:ph type="body" sz="quarter" idx="12"/>
          </p:nvPr>
        </p:nvSpPr>
        <p:spPr/>
        <p:txBody>
          <a:bodyPr/>
          <a:lstStyle/>
          <a:p>
            <a:r>
              <a:rPr lang="en-US" dirty="0"/>
              <a:t>3:26</a:t>
            </a:r>
          </a:p>
        </p:txBody>
      </p:sp>
      <p:sp>
        <p:nvSpPr>
          <p:cNvPr id="4" name="Title 3"/>
          <p:cNvSpPr>
            <a:spLocks noGrp="1"/>
          </p:cNvSpPr>
          <p:nvPr>
            <p:ph type="title"/>
          </p:nvPr>
        </p:nvSpPr>
        <p:spPr/>
        <p:txBody>
          <a:bodyPr/>
          <a:lstStyle/>
          <a:p>
            <a:r>
              <a:rPr lang="en-US" dirty="0"/>
              <a:t>Then he sent messengers after Abner, and they brought him back from the cistern of Sirah</a:t>
            </a:r>
          </a:p>
        </p:txBody>
      </p:sp>
    </p:spTree>
    <p:extLst>
      <p:ext uri="{BB962C8B-B14F-4D97-AF65-F5344CB8AC3E}">
        <p14:creationId xmlns:p14="http://schemas.microsoft.com/office/powerpoint/2010/main" val="2581696417"/>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fabric&#10;&#10;Description automatically generated">
            <a:extLst>
              <a:ext uri="{FF2B5EF4-FFF2-40B4-BE49-F238E27FC236}">
                <a16:creationId xmlns:a16="http://schemas.microsoft.com/office/drawing/2014/main" id="{66C78322-6D1F-4248-8A23-C6EC49BD5E8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6578" y="295771"/>
            <a:ext cx="8250932" cy="6555296"/>
          </a:xfrm>
          <a:prstGeom prst="rect">
            <a:avLst/>
          </a:prstGeom>
        </p:spPr>
      </p:pic>
      <p:sp>
        <p:nvSpPr>
          <p:cNvPr id="2" name="Text Placeholder 1"/>
          <p:cNvSpPr>
            <a:spLocks noGrp="1"/>
          </p:cNvSpPr>
          <p:nvPr>
            <p:ph type="body" sz="quarter" idx="10"/>
          </p:nvPr>
        </p:nvSpPr>
        <p:spPr/>
        <p:txBody>
          <a:bodyPr/>
          <a:lstStyle/>
          <a:p>
            <a:r>
              <a:rPr lang="en-US" dirty="0"/>
              <a:t>Map of the Hebron area with possible locations of the cistern of </a:t>
            </a:r>
            <a:r>
              <a:rPr lang="en-US" dirty="0" err="1"/>
              <a:t>Sirah</a:t>
            </a:r>
            <a:endParaRPr lang="en-US" dirty="0"/>
          </a:p>
        </p:txBody>
      </p:sp>
      <p:sp>
        <p:nvSpPr>
          <p:cNvPr id="3" name="Text Placeholder 2"/>
          <p:cNvSpPr>
            <a:spLocks noGrp="1"/>
          </p:cNvSpPr>
          <p:nvPr>
            <p:ph type="body" sz="quarter" idx="12"/>
          </p:nvPr>
        </p:nvSpPr>
        <p:spPr/>
        <p:txBody>
          <a:bodyPr/>
          <a:lstStyle/>
          <a:p>
            <a:r>
              <a:rPr lang="en-US" dirty="0"/>
              <a:t>3:26</a:t>
            </a:r>
          </a:p>
        </p:txBody>
      </p:sp>
      <p:sp>
        <p:nvSpPr>
          <p:cNvPr id="4" name="Title 3"/>
          <p:cNvSpPr>
            <a:spLocks noGrp="1"/>
          </p:cNvSpPr>
          <p:nvPr>
            <p:ph type="title"/>
          </p:nvPr>
        </p:nvSpPr>
        <p:spPr/>
        <p:txBody>
          <a:bodyPr/>
          <a:lstStyle/>
          <a:p>
            <a:r>
              <a:rPr lang="en-US" dirty="0"/>
              <a:t>Then he sent messengers after Abner, and they brought him back from the cistern of </a:t>
            </a:r>
            <a:r>
              <a:rPr lang="en-US" dirty="0" err="1"/>
              <a:t>Sirah</a:t>
            </a:r>
            <a:endParaRPr lang="en-US" dirty="0"/>
          </a:p>
        </p:txBody>
      </p:sp>
    </p:spTree>
    <p:extLst>
      <p:ext uri="{BB962C8B-B14F-4D97-AF65-F5344CB8AC3E}">
        <p14:creationId xmlns:p14="http://schemas.microsoft.com/office/powerpoint/2010/main" val="76613559"/>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icture containing fabric&#10;&#10;Description automatically generated">
            <a:extLst>
              <a:ext uri="{FF2B5EF4-FFF2-40B4-BE49-F238E27FC236}">
                <a16:creationId xmlns:a16="http://schemas.microsoft.com/office/drawing/2014/main" id="{BBC499A1-D314-4BD8-9929-95219DA8B87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6578" y="295771"/>
            <a:ext cx="8250932" cy="6555296"/>
          </a:xfrm>
          <a:prstGeom prst="rect">
            <a:avLst/>
          </a:prstGeom>
        </p:spPr>
      </p:pic>
      <p:sp>
        <p:nvSpPr>
          <p:cNvPr id="2" name="Text Placeholder 1"/>
          <p:cNvSpPr>
            <a:spLocks noGrp="1"/>
          </p:cNvSpPr>
          <p:nvPr>
            <p:ph type="body" sz="quarter" idx="10"/>
          </p:nvPr>
        </p:nvSpPr>
        <p:spPr/>
        <p:txBody>
          <a:bodyPr/>
          <a:lstStyle/>
          <a:p>
            <a:r>
              <a:rPr lang="en-US" dirty="0"/>
              <a:t>Map of the Hebron area with possible locations of the cistern of </a:t>
            </a:r>
            <a:r>
              <a:rPr lang="en-US" dirty="0" err="1"/>
              <a:t>Sirah</a:t>
            </a:r>
            <a:endParaRPr lang="en-US" dirty="0"/>
          </a:p>
        </p:txBody>
      </p:sp>
      <p:sp>
        <p:nvSpPr>
          <p:cNvPr id="3" name="Text Placeholder 2"/>
          <p:cNvSpPr>
            <a:spLocks noGrp="1"/>
          </p:cNvSpPr>
          <p:nvPr>
            <p:ph type="body" sz="quarter" idx="12"/>
          </p:nvPr>
        </p:nvSpPr>
        <p:spPr/>
        <p:txBody>
          <a:bodyPr/>
          <a:lstStyle/>
          <a:p>
            <a:r>
              <a:rPr lang="en-US" dirty="0"/>
              <a:t>3:26</a:t>
            </a:r>
          </a:p>
        </p:txBody>
      </p:sp>
      <p:sp>
        <p:nvSpPr>
          <p:cNvPr id="4" name="Title 3"/>
          <p:cNvSpPr>
            <a:spLocks noGrp="1"/>
          </p:cNvSpPr>
          <p:nvPr>
            <p:ph type="title"/>
          </p:nvPr>
        </p:nvSpPr>
        <p:spPr/>
        <p:txBody>
          <a:bodyPr/>
          <a:lstStyle/>
          <a:p>
            <a:r>
              <a:rPr lang="en-US" dirty="0"/>
              <a:t>Then he sent messengers after Abner, and they brought him back from the cistern of </a:t>
            </a:r>
            <a:r>
              <a:rPr lang="en-US" dirty="0" err="1"/>
              <a:t>Sirah</a:t>
            </a:r>
            <a:endParaRPr lang="en-US" dirty="0"/>
          </a:p>
        </p:txBody>
      </p:sp>
      <p:sp>
        <p:nvSpPr>
          <p:cNvPr id="6" name="Oval 5"/>
          <p:cNvSpPr/>
          <p:nvPr/>
        </p:nvSpPr>
        <p:spPr>
          <a:xfrm>
            <a:off x="5310930" y="3352800"/>
            <a:ext cx="990600" cy="304800"/>
          </a:xfrm>
          <a:prstGeom prst="ellipse">
            <a:avLst/>
          </a:prstGeom>
          <a:noFill/>
          <a:ln w="22225" cap="flat" cmpd="sng" algn="ctr">
            <a:solidFill>
              <a:sysClr val="window" lastClr="FFFFFF"/>
            </a:solidFill>
            <a:prstDash val="solid"/>
            <a:round/>
            <a:headEnd type="none" w="med" len="med"/>
            <a:tailEnd type="triangle" w="med" len="med"/>
          </a:ln>
          <a:effectLst>
            <a:glow rad="50800">
              <a:sysClr val="windowText" lastClr="000000">
                <a:alpha val="60000"/>
              </a:sys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alibri"/>
              <a:ea typeface="+mn-ea"/>
              <a:cs typeface="+mn-cs"/>
            </a:endParaRPr>
          </a:p>
        </p:txBody>
      </p:sp>
      <p:sp>
        <p:nvSpPr>
          <p:cNvPr id="8" name="Text Box 5"/>
          <p:cNvSpPr txBox="1">
            <a:spLocks noChangeArrowheads="1"/>
          </p:cNvSpPr>
          <p:nvPr/>
        </p:nvSpPr>
        <p:spPr bwMode="auto">
          <a:xfrm>
            <a:off x="5247178" y="2971800"/>
            <a:ext cx="966255" cy="400110"/>
          </a:xfrm>
          <a:prstGeom prst="rect">
            <a:avLst/>
          </a:prstGeom>
          <a:noFill/>
          <a:ln w="9525">
            <a:noFill/>
            <a:miter lim="800000"/>
            <a:headEnd/>
            <a:tailEnd/>
          </a:ln>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2000" kern="0" dirty="0">
                <a:solidFill>
                  <a:sysClr val="window" lastClr="FFFFFF"/>
                </a:solidFill>
                <a:effectLst>
                  <a:glow rad="76200">
                    <a:sysClr val="windowText" lastClr="000000">
                      <a:alpha val="60000"/>
                    </a:sysClr>
                  </a:glow>
                </a:effectLst>
                <a:latin typeface="Calibri" pitchFamily="34" charset="0"/>
                <a:cs typeface="Calibri" pitchFamily="34" charset="0"/>
              </a:rPr>
              <a:t>Hebron</a:t>
            </a:r>
            <a:endParaRPr kumimoji="0" lang="en-US" sz="2000" b="0" i="0" u="none" strike="noStrike" kern="0" cap="none" spc="0" normalizeH="0" baseline="0" noProof="0" dirty="0">
              <a:ln>
                <a:noFill/>
              </a:ln>
              <a:solidFill>
                <a:sysClr val="window" lastClr="FFFFFF"/>
              </a:solidFill>
              <a:effectLst>
                <a:glow rad="76200">
                  <a:sysClr val="windowText" lastClr="000000">
                    <a:alpha val="60000"/>
                  </a:sysClr>
                </a:glow>
              </a:effectLst>
              <a:uLnTx/>
              <a:uFillTx/>
              <a:latin typeface="Calibri" pitchFamily="34" charset="0"/>
              <a:cs typeface="Calibri" pitchFamily="34" charset="0"/>
            </a:endParaRPr>
          </a:p>
        </p:txBody>
      </p:sp>
      <p:sp>
        <p:nvSpPr>
          <p:cNvPr id="15" name="Oval 14"/>
          <p:cNvSpPr/>
          <p:nvPr/>
        </p:nvSpPr>
        <p:spPr>
          <a:xfrm>
            <a:off x="5094778" y="1676400"/>
            <a:ext cx="762000" cy="304800"/>
          </a:xfrm>
          <a:prstGeom prst="ellipse">
            <a:avLst/>
          </a:prstGeom>
          <a:noFill/>
          <a:ln w="22225" cap="flat" cmpd="sng" algn="ctr">
            <a:solidFill>
              <a:sysClr val="window" lastClr="FFFFFF"/>
            </a:solidFill>
            <a:prstDash val="solid"/>
            <a:round/>
            <a:headEnd type="none" w="med" len="med"/>
            <a:tailEnd type="triangle" w="med" len="med"/>
          </a:ln>
          <a:effectLst>
            <a:glow rad="50800">
              <a:sysClr val="windowText" lastClr="000000">
                <a:alpha val="60000"/>
              </a:sys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alibri"/>
              <a:ea typeface="+mn-ea"/>
              <a:cs typeface="+mn-cs"/>
            </a:endParaRPr>
          </a:p>
        </p:txBody>
      </p:sp>
      <p:sp>
        <p:nvSpPr>
          <p:cNvPr id="16" name="Text Box 5"/>
          <p:cNvSpPr txBox="1">
            <a:spLocks noChangeArrowheads="1"/>
          </p:cNvSpPr>
          <p:nvPr/>
        </p:nvSpPr>
        <p:spPr bwMode="auto">
          <a:xfrm>
            <a:off x="3565399" y="1588545"/>
            <a:ext cx="1500732" cy="400110"/>
          </a:xfrm>
          <a:prstGeom prst="rect">
            <a:avLst/>
          </a:prstGeom>
          <a:noFill/>
          <a:ln w="9525">
            <a:noFill/>
            <a:miter lim="800000"/>
            <a:headEnd/>
            <a:tailEnd/>
          </a:ln>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2000" kern="0" dirty="0">
                <a:solidFill>
                  <a:sysClr val="window" lastClr="FFFFFF"/>
                </a:solidFill>
                <a:effectLst>
                  <a:glow rad="76200">
                    <a:sysClr val="windowText" lastClr="000000">
                      <a:alpha val="60000"/>
                    </a:sysClr>
                  </a:glow>
                </a:effectLst>
                <a:latin typeface="Calibri" pitchFamily="34" charset="0"/>
                <a:cs typeface="Calibri" pitchFamily="34" charset="0"/>
              </a:rPr>
              <a:t>Siret el-Bella</a:t>
            </a:r>
            <a:endParaRPr kumimoji="0" lang="en-US" sz="2000" b="0" i="0" u="none" strike="noStrike" kern="0" cap="none" spc="0" normalizeH="0" baseline="0" noProof="0" dirty="0">
              <a:ln>
                <a:noFill/>
              </a:ln>
              <a:solidFill>
                <a:sysClr val="window" lastClr="FFFFFF"/>
              </a:solidFill>
              <a:effectLst>
                <a:glow rad="76200">
                  <a:sysClr val="windowText" lastClr="000000">
                    <a:alpha val="60000"/>
                  </a:sysClr>
                </a:glow>
              </a:effectLst>
              <a:uLnTx/>
              <a:uFillTx/>
              <a:latin typeface="Calibri" pitchFamily="34" charset="0"/>
              <a:cs typeface="Calibri" pitchFamily="34" charset="0"/>
            </a:endParaRPr>
          </a:p>
        </p:txBody>
      </p:sp>
      <p:sp>
        <p:nvSpPr>
          <p:cNvPr id="10" name="Oval 9">
            <a:extLst>
              <a:ext uri="{FF2B5EF4-FFF2-40B4-BE49-F238E27FC236}">
                <a16:creationId xmlns:a16="http://schemas.microsoft.com/office/drawing/2014/main" id="{E4BEE79E-DE6C-4322-BB39-3D48AB095495}"/>
              </a:ext>
            </a:extLst>
          </p:cNvPr>
          <p:cNvSpPr/>
          <p:nvPr/>
        </p:nvSpPr>
        <p:spPr>
          <a:xfrm>
            <a:off x="4945964" y="2646382"/>
            <a:ext cx="762000" cy="304800"/>
          </a:xfrm>
          <a:prstGeom prst="ellipse">
            <a:avLst/>
          </a:prstGeom>
          <a:noFill/>
          <a:ln w="22225" cap="flat" cmpd="sng" algn="ctr">
            <a:solidFill>
              <a:sysClr val="window" lastClr="FFFFFF"/>
            </a:solidFill>
            <a:prstDash val="solid"/>
            <a:round/>
            <a:headEnd type="none" w="med" len="med"/>
            <a:tailEnd type="triangle" w="med" len="med"/>
          </a:ln>
          <a:effectLst>
            <a:glow rad="50800">
              <a:sysClr val="windowText" lastClr="000000">
                <a:alpha val="60000"/>
              </a:sys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alibri"/>
              <a:ea typeface="+mn-ea"/>
              <a:cs typeface="+mn-cs"/>
            </a:endParaRPr>
          </a:p>
        </p:txBody>
      </p:sp>
      <p:sp>
        <p:nvSpPr>
          <p:cNvPr id="11" name="Text Box 5">
            <a:extLst>
              <a:ext uri="{FF2B5EF4-FFF2-40B4-BE49-F238E27FC236}">
                <a16:creationId xmlns:a16="http://schemas.microsoft.com/office/drawing/2014/main" id="{C675D667-E68B-41BD-A44C-D2676D1D1FFF}"/>
              </a:ext>
            </a:extLst>
          </p:cNvPr>
          <p:cNvSpPr txBox="1">
            <a:spLocks noChangeArrowheads="1"/>
          </p:cNvSpPr>
          <p:nvPr/>
        </p:nvSpPr>
        <p:spPr bwMode="auto">
          <a:xfrm>
            <a:off x="3742056" y="2570181"/>
            <a:ext cx="1175322" cy="400110"/>
          </a:xfrm>
          <a:prstGeom prst="rect">
            <a:avLst/>
          </a:prstGeom>
          <a:noFill/>
          <a:ln w="9525">
            <a:noFill/>
            <a:miter lim="800000"/>
            <a:headEnd/>
            <a:tailEnd/>
          </a:ln>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2000" kern="0" dirty="0">
                <a:solidFill>
                  <a:sysClr val="window" lastClr="FFFFFF"/>
                </a:solidFill>
                <a:effectLst>
                  <a:glow rad="76200">
                    <a:sysClr val="windowText" lastClr="000000">
                      <a:alpha val="60000"/>
                    </a:sysClr>
                  </a:glow>
                </a:effectLst>
                <a:latin typeface="Calibri" pitchFamily="34" charset="0"/>
                <a:cs typeface="Calibri" pitchFamily="34" charset="0"/>
              </a:rPr>
              <a:t>Ain Sarah</a:t>
            </a:r>
            <a:endParaRPr kumimoji="0" lang="en-US" sz="2000" b="0" i="0" u="none" strike="noStrike" kern="0" cap="none" spc="0" normalizeH="0" baseline="0" noProof="0" dirty="0">
              <a:ln>
                <a:noFill/>
              </a:ln>
              <a:solidFill>
                <a:sysClr val="window" lastClr="FFFFFF"/>
              </a:solidFill>
              <a:effectLst>
                <a:glow rad="76200">
                  <a:sysClr val="windowText" lastClr="000000">
                    <a:alpha val="60000"/>
                  </a:sysClr>
                </a:glow>
              </a:effectLst>
              <a:uLnTx/>
              <a:uFillTx/>
              <a:latin typeface="Calibri" pitchFamily="34" charset="0"/>
              <a:cs typeface="Calibri" pitchFamily="34" charset="0"/>
            </a:endParaRPr>
          </a:p>
        </p:txBody>
      </p:sp>
    </p:spTree>
    <p:extLst>
      <p:ext uri="{BB962C8B-B14F-4D97-AF65-F5344CB8AC3E}">
        <p14:creationId xmlns:p14="http://schemas.microsoft.com/office/powerpoint/2010/main" val="2499580525"/>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stone building&#10;&#10;Description automatically generated">
            <a:extLst>
              <a:ext uri="{FF2B5EF4-FFF2-40B4-BE49-F238E27FC236}">
                <a16:creationId xmlns:a16="http://schemas.microsoft.com/office/drawing/2014/main" id="{5BA31510-CFD4-441B-9BDE-9C34CE8529FE}"/>
              </a:ext>
            </a:extLst>
          </p:cNvPr>
          <p:cNvPicPr>
            <a:picLocks noChangeAspect="1"/>
          </p:cNvPicPr>
          <p:nvPr/>
        </p:nvPicPr>
        <p:blipFill rotWithShape="1">
          <a:blip r:embed="rId3">
            <a:extLst>
              <a:ext uri="{28A0092B-C50C-407E-A947-70E740481C1C}">
                <a14:useLocalDpi xmlns:a14="http://schemas.microsoft.com/office/drawing/2010/main" val="0"/>
              </a:ext>
            </a:extLst>
          </a:blip>
          <a:srcRect r="4035"/>
          <a:stretch/>
        </p:blipFill>
        <p:spPr>
          <a:xfrm>
            <a:off x="-12032" y="232875"/>
            <a:ext cx="9156032" cy="6344793"/>
          </a:xfrm>
          <a:prstGeom prst="rect">
            <a:avLst/>
          </a:prstGeom>
        </p:spPr>
      </p:pic>
      <p:sp>
        <p:nvSpPr>
          <p:cNvPr id="2" name="Text Placeholder 1"/>
          <p:cNvSpPr>
            <a:spLocks noGrp="1"/>
          </p:cNvSpPr>
          <p:nvPr>
            <p:ph type="body" sz="quarter" idx="10"/>
          </p:nvPr>
        </p:nvSpPr>
        <p:spPr/>
        <p:txBody>
          <a:bodyPr/>
          <a:lstStyle/>
          <a:p>
            <a:r>
              <a:rPr lang="en-US" dirty="0"/>
              <a:t>Sirah/Sartah on the city list of Thutmose III at Karnak, 1479–1425 BC</a:t>
            </a:r>
          </a:p>
        </p:txBody>
      </p:sp>
      <p:sp>
        <p:nvSpPr>
          <p:cNvPr id="3" name="Text Placeholder 2"/>
          <p:cNvSpPr>
            <a:spLocks noGrp="1"/>
          </p:cNvSpPr>
          <p:nvPr>
            <p:ph type="body" sz="quarter" idx="12"/>
          </p:nvPr>
        </p:nvSpPr>
        <p:spPr/>
        <p:txBody>
          <a:bodyPr/>
          <a:lstStyle/>
          <a:p>
            <a:r>
              <a:rPr lang="en-US" dirty="0"/>
              <a:t>3:26</a:t>
            </a:r>
          </a:p>
        </p:txBody>
      </p:sp>
      <p:sp>
        <p:nvSpPr>
          <p:cNvPr id="4" name="Title 3"/>
          <p:cNvSpPr>
            <a:spLocks noGrp="1"/>
          </p:cNvSpPr>
          <p:nvPr>
            <p:ph type="title"/>
          </p:nvPr>
        </p:nvSpPr>
        <p:spPr/>
        <p:txBody>
          <a:bodyPr/>
          <a:lstStyle/>
          <a:p>
            <a:r>
              <a:rPr lang="en-US" dirty="0"/>
              <a:t>Then he sent messengers after Abner, and they brought him back from the cistern of </a:t>
            </a:r>
            <a:r>
              <a:rPr lang="en-US" dirty="0" err="1"/>
              <a:t>Sirah</a:t>
            </a:r>
            <a:endParaRPr lang="en-US" dirty="0"/>
          </a:p>
        </p:txBody>
      </p:sp>
      <p:sp>
        <p:nvSpPr>
          <p:cNvPr id="17" name="Rounded Rectangle 16"/>
          <p:cNvSpPr/>
          <p:nvPr/>
        </p:nvSpPr>
        <p:spPr>
          <a:xfrm>
            <a:off x="1213067" y="4996809"/>
            <a:ext cx="653545" cy="1021556"/>
          </a:xfrm>
          <a:custGeom>
            <a:avLst/>
            <a:gdLst>
              <a:gd name="connsiteX0" fmla="*/ 0 w 491488"/>
              <a:gd name="connsiteY0" fmla="*/ 157763 h 968375"/>
              <a:gd name="connsiteX1" fmla="*/ 157763 w 491488"/>
              <a:gd name="connsiteY1" fmla="*/ 0 h 968375"/>
              <a:gd name="connsiteX2" fmla="*/ 333725 w 491488"/>
              <a:gd name="connsiteY2" fmla="*/ 0 h 968375"/>
              <a:gd name="connsiteX3" fmla="*/ 491488 w 491488"/>
              <a:gd name="connsiteY3" fmla="*/ 157763 h 968375"/>
              <a:gd name="connsiteX4" fmla="*/ 491488 w 491488"/>
              <a:gd name="connsiteY4" fmla="*/ 810612 h 968375"/>
              <a:gd name="connsiteX5" fmla="*/ 333725 w 491488"/>
              <a:gd name="connsiteY5" fmla="*/ 968375 h 968375"/>
              <a:gd name="connsiteX6" fmla="*/ 157763 w 491488"/>
              <a:gd name="connsiteY6" fmla="*/ 968375 h 968375"/>
              <a:gd name="connsiteX7" fmla="*/ 0 w 491488"/>
              <a:gd name="connsiteY7" fmla="*/ 810612 h 968375"/>
              <a:gd name="connsiteX8" fmla="*/ 0 w 491488"/>
              <a:gd name="connsiteY8" fmla="*/ 157763 h 968375"/>
              <a:gd name="connsiteX0" fmla="*/ 0 w 535938"/>
              <a:gd name="connsiteY0" fmla="*/ 157763 h 968375"/>
              <a:gd name="connsiteX1" fmla="*/ 157763 w 535938"/>
              <a:gd name="connsiteY1" fmla="*/ 0 h 968375"/>
              <a:gd name="connsiteX2" fmla="*/ 333725 w 535938"/>
              <a:gd name="connsiteY2" fmla="*/ 0 h 968375"/>
              <a:gd name="connsiteX3" fmla="*/ 535938 w 535938"/>
              <a:gd name="connsiteY3" fmla="*/ 164113 h 968375"/>
              <a:gd name="connsiteX4" fmla="*/ 491488 w 535938"/>
              <a:gd name="connsiteY4" fmla="*/ 810612 h 968375"/>
              <a:gd name="connsiteX5" fmla="*/ 333725 w 535938"/>
              <a:gd name="connsiteY5" fmla="*/ 968375 h 968375"/>
              <a:gd name="connsiteX6" fmla="*/ 157763 w 535938"/>
              <a:gd name="connsiteY6" fmla="*/ 968375 h 968375"/>
              <a:gd name="connsiteX7" fmla="*/ 0 w 535938"/>
              <a:gd name="connsiteY7" fmla="*/ 810612 h 968375"/>
              <a:gd name="connsiteX8" fmla="*/ 0 w 535938"/>
              <a:gd name="connsiteY8" fmla="*/ 157763 h 968375"/>
              <a:gd name="connsiteX0" fmla="*/ 0 w 535938"/>
              <a:gd name="connsiteY0" fmla="*/ 170463 h 981075"/>
              <a:gd name="connsiteX1" fmla="*/ 157763 w 535938"/>
              <a:gd name="connsiteY1" fmla="*/ 12700 h 981075"/>
              <a:gd name="connsiteX2" fmla="*/ 441675 w 535938"/>
              <a:gd name="connsiteY2" fmla="*/ 0 h 981075"/>
              <a:gd name="connsiteX3" fmla="*/ 535938 w 535938"/>
              <a:gd name="connsiteY3" fmla="*/ 176813 h 981075"/>
              <a:gd name="connsiteX4" fmla="*/ 491488 w 535938"/>
              <a:gd name="connsiteY4" fmla="*/ 823312 h 981075"/>
              <a:gd name="connsiteX5" fmla="*/ 333725 w 535938"/>
              <a:gd name="connsiteY5" fmla="*/ 981075 h 981075"/>
              <a:gd name="connsiteX6" fmla="*/ 157763 w 535938"/>
              <a:gd name="connsiteY6" fmla="*/ 981075 h 981075"/>
              <a:gd name="connsiteX7" fmla="*/ 0 w 535938"/>
              <a:gd name="connsiteY7" fmla="*/ 823312 h 981075"/>
              <a:gd name="connsiteX8" fmla="*/ 0 w 535938"/>
              <a:gd name="connsiteY8" fmla="*/ 170463 h 981075"/>
              <a:gd name="connsiteX0" fmla="*/ 0 w 535938"/>
              <a:gd name="connsiteY0" fmla="*/ 176813 h 987425"/>
              <a:gd name="connsiteX1" fmla="*/ 265713 w 535938"/>
              <a:gd name="connsiteY1" fmla="*/ 0 h 987425"/>
              <a:gd name="connsiteX2" fmla="*/ 441675 w 535938"/>
              <a:gd name="connsiteY2" fmla="*/ 6350 h 987425"/>
              <a:gd name="connsiteX3" fmla="*/ 535938 w 535938"/>
              <a:gd name="connsiteY3" fmla="*/ 183163 h 987425"/>
              <a:gd name="connsiteX4" fmla="*/ 491488 w 535938"/>
              <a:gd name="connsiteY4" fmla="*/ 829662 h 987425"/>
              <a:gd name="connsiteX5" fmla="*/ 333725 w 535938"/>
              <a:gd name="connsiteY5" fmla="*/ 987425 h 987425"/>
              <a:gd name="connsiteX6" fmla="*/ 157763 w 535938"/>
              <a:gd name="connsiteY6" fmla="*/ 987425 h 987425"/>
              <a:gd name="connsiteX7" fmla="*/ 0 w 535938"/>
              <a:gd name="connsiteY7" fmla="*/ 829662 h 987425"/>
              <a:gd name="connsiteX8" fmla="*/ 0 w 535938"/>
              <a:gd name="connsiteY8" fmla="*/ 176813 h 987425"/>
              <a:gd name="connsiteX0" fmla="*/ 82550 w 535938"/>
              <a:gd name="connsiteY0" fmla="*/ 164113 h 987425"/>
              <a:gd name="connsiteX1" fmla="*/ 265713 w 535938"/>
              <a:gd name="connsiteY1" fmla="*/ 0 h 987425"/>
              <a:gd name="connsiteX2" fmla="*/ 441675 w 535938"/>
              <a:gd name="connsiteY2" fmla="*/ 6350 h 987425"/>
              <a:gd name="connsiteX3" fmla="*/ 535938 w 535938"/>
              <a:gd name="connsiteY3" fmla="*/ 183163 h 987425"/>
              <a:gd name="connsiteX4" fmla="*/ 491488 w 535938"/>
              <a:gd name="connsiteY4" fmla="*/ 829662 h 987425"/>
              <a:gd name="connsiteX5" fmla="*/ 333725 w 535938"/>
              <a:gd name="connsiteY5" fmla="*/ 987425 h 987425"/>
              <a:gd name="connsiteX6" fmla="*/ 157763 w 535938"/>
              <a:gd name="connsiteY6" fmla="*/ 987425 h 987425"/>
              <a:gd name="connsiteX7" fmla="*/ 0 w 535938"/>
              <a:gd name="connsiteY7" fmla="*/ 829662 h 987425"/>
              <a:gd name="connsiteX8" fmla="*/ 82550 w 535938"/>
              <a:gd name="connsiteY8" fmla="*/ 164113 h 987425"/>
              <a:gd name="connsiteX0" fmla="*/ 82550 w 535938"/>
              <a:gd name="connsiteY0" fmla="*/ 164113 h 987425"/>
              <a:gd name="connsiteX1" fmla="*/ 265713 w 535938"/>
              <a:gd name="connsiteY1" fmla="*/ 0 h 987425"/>
              <a:gd name="connsiteX2" fmla="*/ 441675 w 535938"/>
              <a:gd name="connsiteY2" fmla="*/ 6350 h 987425"/>
              <a:gd name="connsiteX3" fmla="*/ 535938 w 535938"/>
              <a:gd name="connsiteY3" fmla="*/ 183163 h 987425"/>
              <a:gd name="connsiteX4" fmla="*/ 491488 w 535938"/>
              <a:gd name="connsiteY4" fmla="*/ 829662 h 987425"/>
              <a:gd name="connsiteX5" fmla="*/ 333725 w 535938"/>
              <a:gd name="connsiteY5" fmla="*/ 987425 h 987425"/>
              <a:gd name="connsiteX6" fmla="*/ 87913 w 535938"/>
              <a:gd name="connsiteY6" fmla="*/ 987425 h 987425"/>
              <a:gd name="connsiteX7" fmla="*/ 0 w 535938"/>
              <a:gd name="connsiteY7" fmla="*/ 829662 h 987425"/>
              <a:gd name="connsiteX8" fmla="*/ 82550 w 535938"/>
              <a:gd name="connsiteY8" fmla="*/ 164113 h 987425"/>
              <a:gd name="connsiteX0" fmla="*/ 127000 w 580388"/>
              <a:gd name="connsiteY0" fmla="*/ 164113 h 987425"/>
              <a:gd name="connsiteX1" fmla="*/ 310163 w 580388"/>
              <a:gd name="connsiteY1" fmla="*/ 0 h 987425"/>
              <a:gd name="connsiteX2" fmla="*/ 486125 w 580388"/>
              <a:gd name="connsiteY2" fmla="*/ 6350 h 987425"/>
              <a:gd name="connsiteX3" fmla="*/ 580388 w 580388"/>
              <a:gd name="connsiteY3" fmla="*/ 183163 h 987425"/>
              <a:gd name="connsiteX4" fmla="*/ 535938 w 580388"/>
              <a:gd name="connsiteY4" fmla="*/ 829662 h 987425"/>
              <a:gd name="connsiteX5" fmla="*/ 378175 w 580388"/>
              <a:gd name="connsiteY5" fmla="*/ 987425 h 987425"/>
              <a:gd name="connsiteX6" fmla="*/ 132363 w 580388"/>
              <a:gd name="connsiteY6" fmla="*/ 987425 h 987425"/>
              <a:gd name="connsiteX7" fmla="*/ 0 w 580388"/>
              <a:gd name="connsiteY7" fmla="*/ 829662 h 987425"/>
              <a:gd name="connsiteX8" fmla="*/ 127000 w 580388"/>
              <a:gd name="connsiteY8" fmla="*/ 164113 h 987425"/>
              <a:gd name="connsiteX0" fmla="*/ 127000 w 580388"/>
              <a:gd name="connsiteY0" fmla="*/ 170463 h 993775"/>
              <a:gd name="connsiteX1" fmla="*/ 265713 w 580388"/>
              <a:gd name="connsiteY1" fmla="*/ 0 h 993775"/>
              <a:gd name="connsiteX2" fmla="*/ 486125 w 580388"/>
              <a:gd name="connsiteY2" fmla="*/ 12700 h 993775"/>
              <a:gd name="connsiteX3" fmla="*/ 580388 w 580388"/>
              <a:gd name="connsiteY3" fmla="*/ 189513 h 993775"/>
              <a:gd name="connsiteX4" fmla="*/ 535938 w 580388"/>
              <a:gd name="connsiteY4" fmla="*/ 836012 h 993775"/>
              <a:gd name="connsiteX5" fmla="*/ 378175 w 580388"/>
              <a:gd name="connsiteY5" fmla="*/ 993775 h 993775"/>
              <a:gd name="connsiteX6" fmla="*/ 132363 w 580388"/>
              <a:gd name="connsiteY6" fmla="*/ 993775 h 993775"/>
              <a:gd name="connsiteX7" fmla="*/ 0 w 580388"/>
              <a:gd name="connsiteY7" fmla="*/ 836012 h 993775"/>
              <a:gd name="connsiteX8" fmla="*/ 127000 w 580388"/>
              <a:gd name="connsiteY8" fmla="*/ 170463 h 993775"/>
              <a:gd name="connsiteX0" fmla="*/ 127000 w 637538"/>
              <a:gd name="connsiteY0" fmla="*/ 170463 h 993775"/>
              <a:gd name="connsiteX1" fmla="*/ 265713 w 637538"/>
              <a:gd name="connsiteY1" fmla="*/ 0 h 993775"/>
              <a:gd name="connsiteX2" fmla="*/ 486125 w 637538"/>
              <a:gd name="connsiteY2" fmla="*/ 12700 h 993775"/>
              <a:gd name="connsiteX3" fmla="*/ 637538 w 637538"/>
              <a:gd name="connsiteY3" fmla="*/ 189513 h 993775"/>
              <a:gd name="connsiteX4" fmla="*/ 535938 w 637538"/>
              <a:gd name="connsiteY4" fmla="*/ 836012 h 993775"/>
              <a:gd name="connsiteX5" fmla="*/ 378175 w 637538"/>
              <a:gd name="connsiteY5" fmla="*/ 993775 h 993775"/>
              <a:gd name="connsiteX6" fmla="*/ 132363 w 637538"/>
              <a:gd name="connsiteY6" fmla="*/ 993775 h 993775"/>
              <a:gd name="connsiteX7" fmla="*/ 0 w 637538"/>
              <a:gd name="connsiteY7" fmla="*/ 836012 h 993775"/>
              <a:gd name="connsiteX8" fmla="*/ 127000 w 637538"/>
              <a:gd name="connsiteY8" fmla="*/ 170463 h 993775"/>
              <a:gd name="connsiteX0" fmla="*/ 127000 w 638087"/>
              <a:gd name="connsiteY0" fmla="*/ 189513 h 1012825"/>
              <a:gd name="connsiteX1" fmla="*/ 265713 w 638087"/>
              <a:gd name="connsiteY1" fmla="*/ 19050 h 1012825"/>
              <a:gd name="connsiteX2" fmla="*/ 562325 w 638087"/>
              <a:gd name="connsiteY2" fmla="*/ 0 h 1012825"/>
              <a:gd name="connsiteX3" fmla="*/ 637538 w 638087"/>
              <a:gd name="connsiteY3" fmla="*/ 208563 h 1012825"/>
              <a:gd name="connsiteX4" fmla="*/ 535938 w 638087"/>
              <a:gd name="connsiteY4" fmla="*/ 855062 h 1012825"/>
              <a:gd name="connsiteX5" fmla="*/ 378175 w 638087"/>
              <a:gd name="connsiteY5" fmla="*/ 1012825 h 1012825"/>
              <a:gd name="connsiteX6" fmla="*/ 132363 w 638087"/>
              <a:gd name="connsiteY6" fmla="*/ 1012825 h 1012825"/>
              <a:gd name="connsiteX7" fmla="*/ 0 w 638087"/>
              <a:gd name="connsiteY7" fmla="*/ 855062 h 1012825"/>
              <a:gd name="connsiteX8" fmla="*/ 127000 w 638087"/>
              <a:gd name="connsiteY8" fmla="*/ 189513 h 1012825"/>
              <a:gd name="connsiteX0" fmla="*/ 127000 w 638087"/>
              <a:gd name="connsiteY0" fmla="*/ 195863 h 1019175"/>
              <a:gd name="connsiteX1" fmla="*/ 259363 w 638087"/>
              <a:gd name="connsiteY1" fmla="*/ 0 h 1019175"/>
              <a:gd name="connsiteX2" fmla="*/ 562325 w 638087"/>
              <a:gd name="connsiteY2" fmla="*/ 6350 h 1019175"/>
              <a:gd name="connsiteX3" fmla="*/ 637538 w 638087"/>
              <a:gd name="connsiteY3" fmla="*/ 214913 h 1019175"/>
              <a:gd name="connsiteX4" fmla="*/ 535938 w 638087"/>
              <a:gd name="connsiteY4" fmla="*/ 861412 h 1019175"/>
              <a:gd name="connsiteX5" fmla="*/ 378175 w 638087"/>
              <a:gd name="connsiteY5" fmla="*/ 1019175 h 1019175"/>
              <a:gd name="connsiteX6" fmla="*/ 132363 w 638087"/>
              <a:gd name="connsiteY6" fmla="*/ 1019175 h 1019175"/>
              <a:gd name="connsiteX7" fmla="*/ 0 w 638087"/>
              <a:gd name="connsiteY7" fmla="*/ 861412 h 1019175"/>
              <a:gd name="connsiteX8" fmla="*/ 127000 w 638087"/>
              <a:gd name="connsiteY8" fmla="*/ 195863 h 1019175"/>
              <a:gd name="connsiteX0" fmla="*/ 127000 w 638087"/>
              <a:gd name="connsiteY0" fmla="*/ 195863 h 1019175"/>
              <a:gd name="connsiteX1" fmla="*/ 259363 w 638087"/>
              <a:gd name="connsiteY1" fmla="*/ 0 h 1019175"/>
              <a:gd name="connsiteX2" fmla="*/ 562325 w 638087"/>
              <a:gd name="connsiteY2" fmla="*/ 6350 h 1019175"/>
              <a:gd name="connsiteX3" fmla="*/ 637538 w 638087"/>
              <a:gd name="connsiteY3" fmla="*/ 214913 h 1019175"/>
              <a:gd name="connsiteX4" fmla="*/ 535938 w 638087"/>
              <a:gd name="connsiteY4" fmla="*/ 861412 h 1019175"/>
              <a:gd name="connsiteX5" fmla="*/ 378175 w 638087"/>
              <a:gd name="connsiteY5" fmla="*/ 1019175 h 1019175"/>
              <a:gd name="connsiteX6" fmla="*/ 132363 w 638087"/>
              <a:gd name="connsiteY6" fmla="*/ 1019175 h 1019175"/>
              <a:gd name="connsiteX7" fmla="*/ 0 w 638087"/>
              <a:gd name="connsiteY7" fmla="*/ 861412 h 1019175"/>
              <a:gd name="connsiteX8" fmla="*/ 127000 w 638087"/>
              <a:gd name="connsiteY8" fmla="*/ 195863 h 1019175"/>
              <a:gd name="connsiteX0" fmla="*/ 127000 w 632782"/>
              <a:gd name="connsiteY0" fmla="*/ 195863 h 1019175"/>
              <a:gd name="connsiteX1" fmla="*/ 259363 w 632782"/>
              <a:gd name="connsiteY1" fmla="*/ 0 h 1019175"/>
              <a:gd name="connsiteX2" fmla="*/ 562325 w 632782"/>
              <a:gd name="connsiteY2" fmla="*/ 6350 h 1019175"/>
              <a:gd name="connsiteX3" fmla="*/ 631188 w 632782"/>
              <a:gd name="connsiteY3" fmla="*/ 183163 h 1019175"/>
              <a:gd name="connsiteX4" fmla="*/ 535938 w 632782"/>
              <a:gd name="connsiteY4" fmla="*/ 861412 h 1019175"/>
              <a:gd name="connsiteX5" fmla="*/ 378175 w 632782"/>
              <a:gd name="connsiteY5" fmla="*/ 1019175 h 1019175"/>
              <a:gd name="connsiteX6" fmla="*/ 132363 w 632782"/>
              <a:gd name="connsiteY6" fmla="*/ 1019175 h 1019175"/>
              <a:gd name="connsiteX7" fmla="*/ 0 w 632782"/>
              <a:gd name="connsiteY7" fmla="*/ 861412 h 1019175"/>
              <a:gd name="connsiteX8" fmla="*/ 127000 w 632782"/>
              <a:gd name="connsiteY8" fmla="*/ 195863 h 1019175"/>
              <a:gd name="connsiteX0" fmla="*/ 127000 w 632782"/>
              <a:gd name="connsiteY0" fmla="*/ 195863 h 1019175"/>
              <a:gd name="connsiteX1" fmla="*/ 259363 w 632782"/>
              <a:gd name="connsiteY1" fmla="*/ 0 h 1019175"/>
              <a:gd name="connsiteX2" fmla="*/ 562325 w 632782"/>
              <a:gd name="connsiteY2" fmla="*/ 6350 h 1019175"/>
              <a:gd name="connsiteX3" fmla="*/ 631188 w 632782"/>
              <a:gd name="connsiteY3" fmla="*/ 183163 h 1019175"/>
              <a:gd name="connsiteX4" fmla="*/ 535938 w 632782"/>
              <a:gd name="connsiteY4" fmla="*/ 861412 h 1019175"/>
              <a:gd name="connsiteX5" fmla="*/ 378175 w 632782"/>
              <a:gd name="connsiteY5" fmla="*/ 1019175 h 1019175"/>
              <a:gd name="connsiteX6" fmla="*/ 132363 w 632782"/>
              <a:gd name="connsiteY6" fmla="*/ 1019175 h 1019175"/>
              <a:gd name="connsiteX7" fmla="*/ 0 w 632782"/>
              <a:gd name="connsiteY7" fmla="*/ 861412 h 1019175"/>
              <a:gd name="connsiteX8" fmla="*/ 127000 w 632782"/>
              <a:gd name="connsiteY8" fmla="*/ 195863 h 1019175"/>
              <a:gd name="connsiteX0" fmla="*/ 127000 w 650238"/>
              <a:gd name="connsiteY0" fmla="*/ 195863 h 1019175"/>
              <a:gd name="connsiteX1" fmla="*/ 259363 w 650238"/>
              <a:gd name="connsiteY1" fmla="*/ 0 h 1019175"/>
              <a:gd name="connsiteX2" fmla="*/ 562325 w 650238"/>
              <a:gd name="connsiteY2" fmla="*/ 6350 h 1019175"/>
              <a:gd name="connsiteX3" fmla="*/ 650238 w 650238"/>
              <a:gd name="connsiteY3" fmla="*/ 189513 h 1019175"/>
              <a:gd name="connsiteX4" fmla="*/ 535938 w 650238"/>
              <a:gd name="connsiteY4" fmla="*/ 861412 h 1019175"/>
              <a:gd name="connsiteX5" fmla="*/ 378175 w 650238"/>
              <a:gd name="connsiteY5" fmla="*/ 1019175 h 1019175"/>
              <a:gd name="connsiteX6" fmla="*/ 132363 w 650238"/>
              <a:gd name="connsiteY6" fmla="*/ 1019175 h 1019175"/>
              <a:gd name="connsiteX7" fmla="*/ 0 w 650238"/>
              <a:gd name="connsiteY7" fmla="*/ 861412 h 1019175"/>
              <a:gd name="connsiteX8" fmla="*/ 127000 w 650238"/>
              <a:gd name="connsiteY8" fmla="*/ 195863 h 1019175"/>
              <a:gd name="connsiteX0" fmla="*/ 127000 w 650238"/>
              <a:gd name="connsiteY0" fmla="*/ 195863 h 1019175"/>
              <a:gd name="connsiteX1" fmla="*/ 259363 w 650238"/>
              <a:gd name="connsiteY1" fmla="*/ 0 h 1019175"/>
              <a:gd name="connsiteX2" fmla="*/ 530575 w 650238"/>
              <a:gd name="connsiteY2" fmla="*/ 0 h 1019175"/>
              <a:gd name="connsiteX3" fmla="*/ 650238 w 650238"/>
              <a:gd name="connsiteY3" fmla="*/ 189513 h 1019175"/>
              <a:gd name="connsiteX4" fmla="*/ 535938 w 650238"/>
              <a:gd name="connsiteY4" fmla="*/ 861412 h 1019175"/>
              <a:gd name="connsiteX5" fmla="*/ 378175 w 650238"/>
              <a:gd name="connsiteY5" fmla="*/ 1019175 h 1019175"/>
              <a:gd name="connsiteX6" fmla="*/ 132363 w 650238"/>
              <a:gd name="connsiteY6" fmla="*/ 1019175 h 1019175"/>
              <a:gd name="connsiteX7" fmla="*/ 0 w 650238"/>
              <a:gd name="connsiteY7" fmla="*/ 861412 h 1019175"/>
              <a:gd name="connsiteX8" fmla="*/ 127000 w 650238"/>
              <a:gd name="connsiteY8" fmla="*/ 195863 h 1019175"/>
              <a:gd name="connsiteX0" fmla="*/ 127000 w 650617"/>
              <a:gd name="connsiteY0" fmla="*/ 195863 h 1019175"/>
              <a:gd name="connsiteX1" fmla="*/ 259363 w 650617"/>
              <a:gd name="connsiteY1" fmla="*/ 0 h 1019175"/>
              <a:gd name="connsiteX2" fmla="*/ 573438 w 650617"/>
              <a:gd name="connsiteY2" fmla="*/ 0 h 1019175"/>
              <a:gd name="connsiteX3" fmla="*/ 650238 w 650617"/>
              <a:gd name="connsiteY3" fmla="*/ 189513 h 1019175"/>
              <a:gd name="connsiteX4" fmla="*/ 535938 w 650617"/>
              <a:gd name="connsiteY4" fmla="*/ 861412 h 1019175"/>
              <a:gd name="connsiteX5" fmla="*/ 378175 w 650617"/>
              <a:gd name="connsiteY5" fmla="*/ 1019175 h 1019175"/>
              <a:gd name="connsiteX6" fmla="*/ 132363 w 650617"/>
              <a:gd name="connsiteY6" fmla="*/ 1019175 h 1019175"/>
              <a:gd name="connsiteX7" fmla="*/ 0 w 650617"/>
              <a:gd name="connsiteY7" fmla="*/ 861412 h 1019175"/>
              <a:gd name="connsiteX8" fmla="*/ 127000 w 650617"/>
              <a:gd name="connsiteY8" fmla="*/ 195863 h 1019175"/>
              <a:gd name="connsiteX0" fmla="*/ 127000 w 655071"/>
              <a:gd name="connsiteY0" fmla="*/ 195863 h 1019175"/>
              <a:gd name="connsiteX1" fmla="*/ 259363 w 655071"/>
              <a:gd name="connsiteY1" fmla="*/ 0 h 1019175"/>
              <a:gd name="connsiteX2" fmla="*/ 573438 w 655071"/>
              <a:gd name="connsiteY2" fmla="*/ 0 h 1019175"/>
              <a:gd name="connsiteX3" fmla="*/ 655000 w 655071"/>
              <a:gd name="connsiteY3" fmla="*/ 156175 h 1019175"/>
              <a:gd name="connsiteX4" fmla="*/ 535938 w 655071"/>
              <a:gd name="connsiteY4" fmla="*/ 861412 h 1019175"/>
              <a:gd name="connsiteX5" fmla="*/ 378175 w 655071"/>
              <a:gd name="connsiteY5" fmla="*/ 1019175 h 1019175"/>
              <a:gd name="connsiteX6" fmla="*/ 132363 w 655071"/>
              <a:gd name="connsiteY6" fmla="*/ 1019175 h 1019175"/>
              <a:gd name="connsiteX7" fmla="*/ 0 w 655071"/>
              <a:gd name="connsiteY7" fmla="*/ 861412 h 1019175"/>
              <a:gd name="connsiteX8" fmla="*/ 127000 w 655071"/>
              <a:gd name="connsiteY8" fmla="*/ 195863 h 1019175"/>
              <a:gd name="connsiteX0" fmla="*/ 127000 w 648504"/>
              <a:gd name="connsiteY0" fmla="*/ 195863 h 1019175"/>
              <a:gd name="connsiteX1" fmla="*/ 259363 w 648504"/>
              <a:gd name="connsiteY1" fmla="*/ 0 h 1019175"/>
              <a:gd name="connsiteX2" fmla="*/ 573438 w 648504"/>
              <a:gd name="connsiteY2" fmla="*/ 0 h 1019175"/>
              <a:gd name="connsiteX3" fmla="*/ 647856 w 648504"/>
              <a:gd name="connsiteY3" fmla="*/ 175225 h 1019175"/>
              <a:gd name="connsiteX4" fmla="*/ 535938 w 648504"/>
              <a:gd name="connsiteY4" fmla="*/ 861412 h 1019175"/>
              <a:gd name="connsiteX5" fmla="*/ 378175 w 648504"/>
              <a:gd name="connsiteY5" fmla="*/ 1019175 h 1019175"/>
              <a:gd name="connsiteX6" fmla="*/ 132363 w 648504"/>
              <a:gd name="connsiteY6" fmla="*/ 1019175 h 1019175"/>
              <a:gd name="connsiteX7" fmla="*/ 0 w 648504"/>
              <a:gd name="connsiteY7" fmla="*/ 861412 h 1019175"/>
              <a:gd name="connsiteX8" fmla="*/ 127000 w 648504"/>
              <a:gd name="connsiteY8" fmla="*/ 195863 h 1019175"/>
              <a:gd name="connsiteX0" fmla="*/ 127000 w 648504"/>
              <a:gd name="connsiteY0" fmla="*/ 195863 h 1019175"/>
              <a:gd name="connsiteX1" fmla="*/ 259363 w 648504"/>
              <a:gd name="connsiteY1" fmla="*/ 0 h 1019175"/>
              <a:gd name="connsiteX2" fmla="*/ 573438 w 648504"/>
              <a:gd name="connsiteY2" fmla="*/ 0 h 1019175"/>
              <a:gd name="connsiteX3" fmla="*/ 647856 w 648504"/>
              <a:gd name="connsiteY3" fmla="*/ 175225 h 1019175"/>
              <a:gd name="connsiteX4" fmla="*/ 535938 w 648504"/>
              <a:gd name="connsiteY4" fmla="*/ 861412 h 1019175"/>
              <a:gd name="connsiteX5" fmla="*/ 378175 w 648504"/>
              <a:gd name="connsiteY5" fmla="*/ 1019175 h 1019175"/>
              <a:gd name="connsiteX6" fmla="*/ 132363 w 648504"/>
              <a:gd name="connsiteY6" fmla="*/ 1019175 h 1019175"/>
              <a:gd name="connsiteX7" fmla="*/ 0 w 648504"/>
              <a:gd name="connsiteY7" fmla="*/ 861412 h 1019175"/>
              <a:gd name="connsiteX8" fmla="*/ 127000 w 648504"/>
              <a:gd name="connsiteY8" fmla="*/ 195863 h 1019175"/>
              <a:gd name="connsiteX0" fmla="*/ 127000 w 647856"/>
              <a:gd name="connsiteY0" fmla="*/ 198244 h 1021556"/>
              <a:gd name="connsiteX1" fmla="*/ 259363 w 647856"/>
              <a:gd name="connsiteY1" fmla="*/ 2381 h 1021556"/>
              <a:gd name="connsiteX2" fmla="*/ 556769 w 647856"/>
              <a:gd name="connsiteY2" fmla="*/ 0 h 1021556"/>
              <a:gd name="connsiteX3" fmla="*/ 647856 w 647856"/>
              <a:gd name="connsiteY3" fmla="*/ 177606 h 1021556"/>
              <a:gd name="connsiteX4" fmla="*/ 535938 w 647856"/>
              <a:gd name="connsiteY4" fmla="*/ 863793 h 1021556"/>
              <a:gd name="connsiteX5" fmla="*/ 378175 w 647856"/>
              <a:gd name="connsiteY5" fmla="*/ 1021556 h 1021556"/>
              <a:gd name="connsiteX6" fmla="*/ 132363 w 647856"/>
              <a:gd name="connsiteY6" fmla="*/ 1021556 h 1021556"/>
              <a:gd name="connsiteX7" fmla="*/ 0 w 647856"/>
              <a:gd name="connsiteY7" fmla="*/ 863793 h 1021556"/>
              <a:gd name="connsiteX8" fmla="*/ 127000 w 647856"/>
              <a:gd name="connsiteY8" fmla="*/ 198244 h 1021556"/>
              <a:gd name="connsiteX0" fmla="*/ 127000 w 651031"/>
              <a:gd name="connsiteY0" fmla="*/ 198244 h 1021556"/>
              <a:gd name="connsiteX1" fmla="*/ 259363 w 651031"/>
              <a:gd name="connsiteY1" fmla="*/ 2381 h 1021556"/>
              <a:gd name="connsiteX2" fmla="*/ 556769 w 651031"/>
              <a:gd name="connsiteY2" fmla="*/ 0 h 1021556"/>
              <a:gd name="connsiteX3" fmla="*/ 651031 w 651031"/>
              <a:gd name="connsiteY3" fmla="*/ 136331 h 1021556"/>
              <a:gd name="connsiteX4" fmla="*/ 535938 w 651031"/>
              <a:gd name="connsiteY4" fmla="*/ 863793 h 1021556"/>
              <a:gd name="connsiteX5" fmla="*/ 378175 w 651031"/>
              <a:gd name="connsiteY5" fmla="*/ 1021556 h 1021556"/>
              <a:gd name="connsiteX6" fmla="*/ 132363 w 651031"/>
              <a:gd name="connsiteY6" fmla="*/ 1021556 h 1021556"/>
              <a:gd name="connsiteX7" fmla="*/ 0 w 651031"/>
              <a:gd name="connsiteY7" fmla="*/ 863793 h 1021556"/>
              <a:gd name="connsiteX8" fmla="*/ 127000 w 651031"/>
              <a:gd name="connsiteY8" fmla="*/ 198244 h 1021556"/>
              <a:gd name="connsiteX0" fmla="*/ 127000 w 651031"/>
              <a:gd name="connsiteY0" fmla="*/ 198244 h 1021556"/>
              <a:gd name="connsiteX1" fmla="*/ 259363 w 651031"/>
              <a:gd name="connsiteY1" fmla="*/ 2381 h 1021556"/>
              <a:gd name="connsiteX2" fmla="*/ 556769 w 651031"/>
              <a:gd name="connsiteY2" fmla="*/ 0 h 1021556"/>
              <a:gd name="connsiteX3" fmla="*/ 651031 w 651031"/>
              <a:gd name="connsiteY3" fmla="*/ 136331 h 1021556"/>
              <a:gd name="connsiteX4" fmla="*/ 535938 w 651031"/>
              <a:gd name="connsiteY4" fmla="*/ 863793 h 1021556"/>
              <a:gd name="connsiteX5" fmla="*/ 378175 w 651031"/>
              <a:gd name="connsiteY5" fmla="*/ 1021556 h 1021556"/>
              <a:gd name="connsiteX6" fmla="*/ 132363 w 651031"/>
              <a:gd name="connsiteY6" fmla="*/ 1021556 h 1021556"/>
              <a:gd name="connsiteX7" fmla="*/ 0 w 651031"/>
              <a:gd name="connsiteY7" fmla="*/ 863793 h 1021556"/>
              <a:gd name="connsiteX8" fmla="*/ 127000 w 651031"/>
              <a:gd name="connsiteY8" fmla="*/ 198244 h 1021556"/>
              <a:gd name="connsiteX0" fmla="*/ 127000 w 651031"/>
              <a:gd name="connsiteY0" fmla="*/ 198244 h 1021556"/>
              <a:gd name="connsiteX1" fmla="*/ 259363 w 651031"/>
              <a:gd name="connsiteY1" fmla="*/ 2381 h 1021556"/>
              <a:gd name="connsiteX2" fmla="*/ 556769 w 651031"/>
              <a:gd name="connsiteY2" fmla="*/ 0 h 1021556"/>
              <a:gd name="connsiteX3" fmla="*/ 651031 w 651031"/>
              <a:gd name="connsiteY3" fmla="*/ 136331 h 1021556"/>
              <a:gd name="connsiteX4" fmla="*/ 535938 w 651031"/>
              <a:gd name="connsiteY4" fmla="*/ 863793 h 1021556"/>
              <a:gd name="connsiteX5" fmla="*/ 378175 w 651031"/>
              <a:gd name="connsiteY5" fmla="*/ 1021556 h 1021556"/>
              <a:gd name="connsiteX6" fmla="*/ 132363 w 651031"/>
              <a:gd name="connsiteY6" fmla="*/ 1021556 h 1021556"/>
              <a:gd name="connsiteX7" fmla="*/ 0 w 651031"/>
              <a:gd name="connsiteY7" fmla="*/ 889193 h 1021556"/>
              <a:gd name="connsiteX8" fmla="*/ 127000 w 651031"/>
              <a:gd name="connsiteY8" fmla="*/ 198244 h 1021556"/>
              <a:gd name="connsiteX0" fmla="*/ 129514 w 653545"/>
              <a:gd name="connsiteY0" fmla="*/ 198244 h 1021556"/>
              <a:gd name="connsiteX1" fmla="*/ 261877 w 653545"/>
              <a:gd name="connsiteY1" fmla="*/ 2381 h 1021556"/>
              <a:gd name="connsiteX2" fmla="*/ 559283 w 653545"/>
              <a:gd name="connsiteY2" fmla="*/ 0 h 1021556"/>
              <a:gd name="connsiteX3" fmla="*/ 653545 w 653545"/>
              <a:gd name="connsiteY3" fmla="*/ 136331 h 1021556"/>
              <a:gd name="connsiteX4" fmla="*/ 538452 w 653545"/>
              <a:gd name="connsiteY4" fmla="*/ 863793 h 1021556"/>
              <a:gd name="connsiteX5" fmla="*/ 380689 w 653545"/>
              <a:gd name="connsiteY5" fmla="*/ 1021556 h 1021556"/>
              <a:gd name="connsiteX6" fmla="*/ 134877 w 653545"/>
              <a:gd name="connsiteY6" fmla="*/ 1021556 h 1021556"/>
              <a:gd name="connsiteX7" fmla="*/ 2514 w 653545"/>
              <a:gd name="connsiteY7" fmla="*/ 889193 h 1021556"/>
              <a:gd name="connsiteX8" fmla="*/ 129514 w 653545"/>
              <a:gd name="connsiteY8" fmla="*/ 198244 h 1021556"/>
              <a:gd name="connsiteX0" fmla="*/ 129514 w 653545"/>
              <a:gd name="connsiteY0" fmla="*/ 198244 h 1021556"/>
              <a:gd name="connsiteX1" fmla="*/ 261877 w 653545"/>
              <a:gd name="connsiteY1" fmla="*/ 2381 h 1021556"/>
              <a:gd name="connsiteX2" fmla="*/ 559283 w 653545"/>
              <a:gd name="connsiteY2" fmla="*/ 0 h 1021556"/>
              <a:gd name="connsiteX3" fmla="*/ 653545 w 653545"/>
              <a:gd name="connsiteY3" fmla="*/ 136331 h 1021556"/>
              <a:gd name="connsiteX4" fmla="*/ 538452 w 653545"/>
              <a:gd name="connsiteY4" fmla="*/ 863793 h 1021556"/>
              <a:gd name="connsiteX5" fmla="*/ 380689 w 653545"/>
              <a:gd name="connsiteY5" fmla="*/ 1021556 h 1021556"/>
              <a:gd name="connsiteX6" fmla="*/ 134877 w 653545"/>
              <a:gd name="connsiteY6" fmla="*/ 1021556 h 1021556"/>
              <a:gd name="connsiteX7" fmla="*/ 2514 w 653545"/>
              <a:gd name="connsiteY7" fmla="*/ 889193 h 1021556"/>
              <a:gd name="connsiteX8" fmla="*/ 129514 w 653545"/>
              <a:gd name="connsiteY8" fmla="*/ 198244 h 1021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53545" h="1021556">
                <a:moveTo>
                  <a:pt x="129514" y="198244"/>
                </a:moveTo>
                <a:cubicBezTo>
                  <a:pt x="141420" y="108733"/>
                  <a:pt x="174747" y="2381"/>
                  <a:pt x="261877" y="2381"/>
                </a:cubicBezTo>
                <a:lnTo>
                  <a:pt x="559283" y="0"/>
                </a:lnTo>
                <a:cubicBezTo>
                  <a:pt x="646413" y="0"/>
                  <a:pt x="653545" y="49201"/>
                  <a:pt x="653545" y="136331"/>
                </a:cubicBezTo>
                <a:cubicBezTo>
                  <a:pt x="621795" y="347597"/>
                  <a:pt x="573377" y="652527"/>
                  <a:pt x="538452" y="863793"/>
                </a:cubicBezTo>
                <a:cubicBezTo>
                  <a:pt x="522577" y="947748"/>
                  <a:pt x="467819" y="1021556"/>
                  <a:pt x="380689" y="1021556"/>
                </a:cubicBezTo>
                <a:lnTo>
                  <a:pt x="134877" y="1021556"/>
                </a:lnTo>
                <a:cubicBezTo>
                  <a:pt x="47747" y="1021556"/>
                  <a:pt x="-13361" y="973148"/>
                  <a:pt x="2514" y="889193"/>
                </a:cubicBezTo>
                <a:lnTo>
                  <a:pt x="129514" y="198244"/>
                </a:lnTo>
                <a:close/>
              </a:path>
            </a:pathLst>
          </a:custGeom>
          <a:noFill/>
          <a:ln w="25400" cap="flat" cmpd="sng" algn="ctr">
            <a:solidFill>
              <a:srgbClr val="FFFF00"/>
            </a:solidFill>
            <a:prstDash val="sysDash"/>
          </a:ln>
          <a:effectLst>
            <a:glow rad="25400">
              <a:sysClr val="windowText" lastClr="000000">
                <a:alpha val="60000"/>
              </a:sysClr>
            </a:glo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18" name="Text Box 16"/>
          <p:cNvSpPr txBox="1">
            <a:spLocks noChangeArrowheads="1"/>
          </p:cNvSpPr>
          <p:nvPr/>
        </p:nvSpPr>
        <p:spPr bwMode="auto">
          <a:xfrm>
            <a:off x="993524" y="4599080"/>
            <a:ext cx="1351653" cy="400110"/>
          </a:xfrm>
          <a:prstGeom prst="rect">
            <a:avLst/>
          </a:prstGeom>
          <a:noFill/>
          <a:ln w="9525">
            <a:noFill/>
            <a:miter lim="800000"/>
            <a:headEnd/>
            <a:tailEnd/>
          </a:ln>
          <a:effectLst/>
        </p:spPr>
        <p:txBody>
          <a:bodyPr wrap="none">
            <a:spAutoFit/>
          </a:bodyPr>
          <a:lstStyle/>
          <a:p>
            <a:pPr algn="ctr">
              <a:defRPr/>
            </a:pPr>
            <a:r>
              <a:rPr lang="en-US" sz="2000" kern="0" dirty="0">
                <a:solidFill>
                  <a:srgbClr val="FFFFFF"/>
                </a:solidFill>
                <a:effectLst>
                  <a:glow rad="101600">
                    <a:srgbClr val="000000">
                      <a:alpha val="70000"/>
                    </a:srgbClr>
                  </a:glow>
                </a:effectLst>
                <a:cs typeface="Calibri" pitchFamily="34" charset="0"/>
              </a:rPr>
              <a:t>Sirah/</a:t>
            </a:r>
            <a:r>
              <a:rPr lang="en-US" sz="2000" kern="0" dirty="0" err="1">
                <a:solidFill>
                  <a:srgbClr val="FFFFFF"/>
                </a:solidFill>
                <a:effectLst>
                  <a:glow rad="101600">
                    <a:srgbClr val="000000">
                      <a:alpha val="70000"/>
                    </a:srgbClr>
                  </a:glow>
                </a:effectLst>
                <a:cs typeface="Calibri" pitchFamily="34" charset="0"/>
              </a:rPr>
              <a:t>Sarta</a:t>
            </a:r>
            <a:endParaRPr lang="en-US" sz="2000" kern="0" dirty="0">
              <a:solidFill>
                <a:srgbClr val="FFFFFF"/>
              </a:solidFill>
              <a:effectLst>
                <a:glow rad="101600">
                  <a:srgbClr val="000000">
                    <a:alpha val="70000"/>
                  </a:srgbClr>
                </a:glow>
              </a:effectLst>
              <a:cs typeface="Calibri" pitchFamily="34" charset="0"/>
            </a:endParaRPr>
          </a:p>
        </p:txBody>
      </p:sp>
    </p:spTree>
    <p:extLst>
      <p:ext uri="{BB962C8B-B14F-4D97-AF65-F5344CB8AC3E}">
        <p14:creationId xmlns:p14="http://schemas.microsoft.com/office/powerpoint/2010/main" val="3719766346"/>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C3F1F93F-5F8F-4944-A491-34F7A19DD79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47472"/>
            <a:ext cx="9144000" cy="6163056"/>
          </a:xfrm>
          <a:prstGeom prst="rect">
            <a:avLst/>
          </a:prstGeom>
        </p:spPr>
      </p:pic>
      <p:sp>
        <p:nvSpPr>
          <p:cNvPr id="2" name="Text Placeholder 1"/>
          <p:cNvSpPr>
            <a:spLocks noGrp="1"/>
          </p:cNvSpPr>
          <p:nvPr>
            <p:ph type="body" sz="quarter" idx="10"/>
          </p:nvPr>
        </p:nvSpPr>
        <p:spPr/>
        <p:txBody>
          <a:bodyPr/>
          <a:lstStyle/>
          <a:p>
            <a:r>
              <a:rPr lang="en-US" dirty="0"/>
              <a:t>Iron Age gate at Hazor (aerial view from the east)</a:t>
            </a:r>
          </a:p>
        </p:txBody>
      </p:sp>
      <p:sp>
        <p:nvSpPr>
          <p:cNvPr id="3" name="Text Placeholder 2"/>
          <p:cNvSpPr>
            <a:spLocks noGrp="1"/>
          </p:cNvSpPr>
          <p:nvPr>
            <p:ph type="body" sz="quarter" idx="12"/>
          </p:nvPr>
        </p:nvSpPr>
        <p:spPr/>
        <p:txBody>
          <a:bodyPr/>
          <a:lstStyle/>
          <a:p>
            <a:r>
              <a:rPr lang="en-US" dirty="0"/>
              <a:t>3:27</a:t>
            </a:r>
          </a:p>
        </p:txBody>
      </p:sp>
      <p:sp>
        <p:nvSpPr>
          <p:cNvPr id="4" name="Title 3"/>
          <p:cNvSpPr>
            <a:spLocks noGrp="1"/>
          </p:cNvSpPr>
          <p:nvPr>
            <p:ph type="title"/>
          </p:nvPr>
        </p:nvSpPr>
        <p:spPr/>
        <p:txBody>
          <a:bodyPr/>
          <a:lstStyle/>
          <a:p>
            <a:r>
              <a:rPr lang="en-US" dirty="0"/>
              <a:t>Joab took him aside in the middle of the gate to speak with him privately</a:t>
            </a:r>
          </a:p>
        </p:txBody>
      </p:sp>
    </p:spTree>
    <p:extLst>
      <p:ext uri="{BB962C8B-B14F-4D97-AF65-F5344CB8AC3E}">
        <p14:creationId xmlns:p14="http://schemas.microsoft.com/office/powerpoint/2010/main" val="110490723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C:\Users\Kris\Documents\Bolen\PCB size\Bible Lands Museum 2019-pcb\Seal impressions\LMLK jar handle, Hebron, mjb1904257071.jpg"/>
          <p:cNvPicPr>
            <a:picLocks noChangeAspect="1" noChangeArrowheads="1"/>
          </p:cNvPicPr>
          <p:nvPr/>
        </p:nvPicPr>
        <p:blipFill rotWithShape="1">
          <a:blip r:embed="rId3">
            <a:extLst>
              <a:ext uri="{28A0092B-C50C-407E-A947-70E740481C1C}">
                <a14:useLocalDpi xmlns:a14="http://schemas.microsoft.com/office/drawing/2010/main" val="0"/>
              </a:ext>
            </a:extLst>
          </a:blip>
          <a:srcRect l="2041"/>
          <a:stretch/>
        </p:blipFill>
        <p:spPr bwMode="auto">
          <a:xfrm>
            <a:off x="0" y="369332"/>
            <a:ext cx="9144000" cy="6226241"/>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sv-SE" dirty="0"/>
              <a:t>Jar handle reading ”to the king, Hebron,” late 8th century BC</a:t>
            </a:r>
            <a:endParaRPr lang="en-US" dirty="0"/>
          </a:p>
        </p:txBody>
      </p:sp>
      <p:sp>
        <p:nvSpPr>
          <p:cNvPr id="3" name="Text Placeholder 2"/>
          <p:cNvSpPr>
            <a:spLocks noGrp="1"/>
          </p:cNvSpPr>
          <p:nvPr>
            <p:ph type="body" sz="quarter" idx="12"/>
          </p:nvPr>
        </p:nvSpPr>
        <p:spPr/>
        <p:txBody>
          <a:bodyPr/>
          <a:lstStyle/>
          <a:p>
            <a:r>
              <a:rPr lang="en-US" dirty="0"/>
              <a:t>3:2</a:t>
            </a:r>
          </a:p>
        </p:txBody>
      </p:sp>
      <p:sp>
        <p:nvSpPr>
          <p:cNvPr id="4" name="Title 3"/>
          <p:cNvSpPr>
            <a:spLocks noGrp="1"/>
          </p:cNvSpPr>
          <p:nvPr>
            <p:ph type="title"/>
          </p:nvPr>
        </p:nvSpPr>
        <p:spPr/>
        <p:txBody>
          <a:bodyPr/>
          <a:lstStyle/>
          <a:p>
            <a:r>
              <a:rPr lang="en-US" dirty="0"/>
              <a:t>These are the sons that were born to David in Hebron</a:t>
            </a:r>
          </a:p>
        </p:txBody>
      </p:sp>
    </p:spTree>
    <p:extLst>
      <p:ext uri="{BB962C8B-B14F-4D97-AF65-F5344CB8AC3E}">
        <p14:creationId xmlns:p14="http://schemas.microsoft.com/office/powerpoint/2010/main" val="901702424"/>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4EC51854-7186-4F7F-88C7-786016C0272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47472"/>
            <a:ext cx="9144000" cy="6163056"/>
          </a:xfrm>
          <a:prstGeom prst="rect">
            <a:avLst/>
          </a:prstGeom>
        </p:spPr>
      </p:pic>
      <p:sp>
        <p:nvSpPr>
          <p:cNvPr id="2" name="Text Placeholder 1"/>
          <p:cNvSpPr>
            <a:spLocks noGrp="1"/>
          </p:cNvSpPr>
          <p:nvPr>
            <p:ph type="body" sz="quarter" idx="10"/>
          </p:nvPr>
        </p:nvSpPr>
        <p:spPr/>
        <p:txBody>
          <a:bodyPr/>
          <a:lstStyle/>
          <a:p>
            <a:r>
              <a:rPr lang="en-US" dirty="0"/>
              <a:t>Iron Age gate at Hazor (aerial view from the east)</a:t>
            </a:r>
          </a:p>
        </p:txBody>
      </p:sp>
      <p:sp>
        <p:nvSpPr>
          <p:cNvPr id="3" name="Text Placeholder 2"/>
          <p:cNvSpPr>
            <a:spLocks noGrp="1"/>
          </p:cNvSpPr>
          <p:nvPr>
            <p:ph type="body" sz="quarter" idx="12"/>
          </p:nvPr>
        </p:nvSpPr>
        <p:spPr/>
        <p:txBody>
          <a:bodyPr/>
          <a:lstStyle/>
          <a:p>
            <a:r>
              <a:rPr lang="en-US" dirty="0"/>
              <a:t>3:27</a:t>
            </a:r>
          </a:p>
        </p:txBody>
      </p:sp>
      <p:sp>
        <p:nvSpPr>
          <p:cNvPr id="4" name="Title 3"/>
          <p:cNvSpPr>
            <a:spLocks noGrp="1"/>
          </p:cNvSpPr>
          <p:nvPr>
            <p:ph type="title"/>
          </p:nvPr>
        </p:nvSpPr>
        <p:spPr/>
        <p:txBody>
          <a:bodyPr/>
          <a:lstStyle/>
          <a:p>
            <a:r>
              <a:rPr lang="en-US" dirty="0"/>
              <a:t>Joab took him aside in the middle of the gate to speak with him privately</a:t>
            </a:r>
          </a:p>
        </p:txBody>
      </p:sp>
      <p:sp>
        <p:nvSpPr>
          <p:cNvPr id="20" name="Text Box 16"/>
          <p:cNvSpPr txBox="1">
            <a:spLocks noChangeArrowheads="1"/>
          </p:cNvSpPr>
          <p:nvPr/>
        </p:nvSpPr>
        <p:spPr bwMode="auto">
          <a:xfrm>
            <a:off x="4014299" y="4883920"/>
            <a:ext cx="1605452" cy="707886"/>
          </a:xfrm>
          <a:prstGeom prst="rect">
            <a:avLst/>
          </a:prstGeom>
          <a:noFill/>
          <a:ln w="9525">
            <a:noFill/>
            <a:miter lim="800000"/>
            <a:headEnd/>
            <a:tailEnd/>
          </a:ln>
          <a:effectLst/>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en-US" sz="2000" kern="0" dirty="0">
                <a:solidFill>
                  <a:sysClr val="window" lastClr="FFFFFF"/>
                </a:solidFill>
                <a:effectLst>
                  <a:glow rad="76200">
                    <a:sysClr val="windowText" lastClr="000000">
                      <a:alpha val="60000"/>
                    </a:sysClr>
                  </a:glow>
                </a:effectLst>
                <a:latin typeface="Calibri" pitchFamily="34" charset="0"/>
                <a:cs typeface="Calibri" pitchFamily="34" charset="0"/>
              </a:rPr>
              <a:t>p</a:t>
            </a:r>
            <a:r>
              <a:rPr lang="en-US" sz="2000" kern="0" noProof="0" dirty="0" err="1">
                <a:solidFill>
                  <a:sysClr val="window" lastClr="FFFFFF"/>
                </a:solidFill>
                <a:effectLst>
                  <a:glow rad="76200">
                    <a:sysClr val="windowText" lastClr="000000">
                      <a:alpha val="60000"/>
                    </a:sysClr>
                  </a:glow>
                </a:effectLst>
                <a:latin typeface="Calibri" pitchFamily="34" charset="0"/>
                <a:cs typeface="Calibri" pitchFamily="34" charset="0"/>
              </a:rPr>
              <a:t>rojecting</a:t>
            </a:r>
            <a:r>
              <a:rPr lang="en-US" sz="2000" kern="0" noProof="0" dirty="0">
                <a:solidFill>
                  <a:sysClr val="window" lastClr="FFFFFF"/>
                </a:solidFill>
                <a:effectLst>
                  <a:glow rad="76200">
                    <a:sysClr val="windowText" lastClr="000000">
                      <a:alpha val="60000"/>
                    </a:sysClr>
                  </a:glow>
                </a:effectLst>
                <a:latin typeface="Calibri" pitchFamily="34" charset="0"/>
                <a:cs typeface="Calibri" pitchFamily="34" charset="0"/>
              </a:rPr>
              <a:t> towers</a:t>
            </a:r>
            <a:endParaRPr kumimoji="0" lang="en-US" sz="2000" b="0" i="0" u="none" strike="noStrike" kern="0" cap="none" spc="0" normalizeH="0" baseline="0" noProof="0" dirty="0">
              <a:ln>
                <a:noFill/>
              </a:ln>
              <a:solidFill>
                <a:sysClr val="window" lastClr="FFFFFF"/>
              </a:solidFill>
              <a:effectLst>
                <a:glow rad="76200">
                  <a:sysClr val="windowText" lastClr="000000">
                    <a:alpha val="60000"/>
                  </a:sysClr>
                </a:glow>
              </a:effectLst>
              <a:uLnTx/>
              <a:uFillTx/>
              <a:latin typeface="Calibri" pitchFamily="34" charset="0"/>
              <a:cs typeface="Calibri" pitchFamily="34" charset="0"/>
            </a:endParaRPr>
          </a:p>
        </p:txBody>
      </p:sp>
      <p:sp>
        <p:nvSpPr>
          <p:cNvPr id="21" name="Line 9"/>
          <p:cNvSpPr>
            <a:spLocks noChangeShapeType="1"/>
          </p:cNvSpPr>
          <p:nvPr/>
        </p:nvSpPr>
        <p:spPr bwMode="auto">
          <a:xfrm flipV="1">
            <a:off x="5077225" y="4267200"/>
            <a:ext cx="447275" cy="514350"/>
          </a:xfrm>
          <a:prstGeom prst="line">
            <a:avLst/>
          </a:prstGeom>
          <a:noFill/>
          <a:ln w="22225" cap="flat" cmpd="sng" algn="ctr">
            <a:solidFill>
              <a:sysClr val="window" lastClr="FFFFFF"/>
            </a:solidFill>
            <a:prstDash val="solid"/>
            <a:round/>
            <a:headEnd type="none" w="med" len="med"/>
            <a:tailEnd type="triangle" w="med" len="med"/>
          </a:ln>
          <a:effectLst>
            <a:glow rad="50800">
              <a:sysClr val="windowText" lastClr="000000">
                <a:alpha val="60000"/>
              </a:sys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alibri"/>
              <a:ea typeface="+mn-ea"/>
              <a:cs typeface="+mn-cs"/>
            </a:endParaRPr>
          </a:p>
        </p:txBody>
      </p:sp>
      <p:sp>
        <p:nvSpPr>
          <p:cNvPr id="22" name="Line 9"/>
          <p:cNvSpPr>
            <a:spLocks noChangeShapeType="1"/>
          </p:cNvSpPr>
          <p:nvPr/>
        </p:nvSpPr>
        <p:spPr bwMode="auto">
          <a:xfrm flipH="1" flipV="1">
            <a:off x="4114044" y="4090940"/>
            <a:ext cx="464432" cy="649474"/>
          </a:xfrm>
          <a:prstGeom prst="line">
            <a:avLst/>
          </a:prstGeom>
          <a:noFill/>
          <a:ln w="22225" cap="flat" cmpd="sng" algn="ctr">
            <a:solidFill>
              <a:sysClr val="window" lastClr="FFFFFF"/>
            </a:solidFill>
            <a:prstDash val="solid"/>
            <a:round/>
            <a:headEnd type="none" w="med" len="med"/>
            <a:tailEnd type="triangle" w="med" len="med"/>
          </a:ln>
          <a:effectLst>
            <a:glow rad="50800">
              <a:sysClr val="windowText" lastClr="000000">
                <a:alpha val="60000"/>
              </a:sys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alibri"/>
              <a:ea typeface="+mn-ea"/>
              <a:cs typeface="+mn-cs"/>
            </a:endParaRPr>
          </a:p>
        </p:txBody>
      </p:sp>
      <p:sp>
        <p:nvSpPr>
          <p:cNvPr id="23" name="Text Box 16"/>
          <p:cNvSpPr txBox="1">
            <a:spLocks noChangeArrowheads="1"/>
          </p:cNvSpPr>
          <p:nvPr/>
        </p:nvSpPr>
        <p:spPr bwMode="auto">
          <a:xfrm>
            <a:off x="1232999" y="4747534"/>
            <a:ext cx="1605452" cy="707886"/>
          </a:xfrm>
          <a:prstGeom prst="rect">
            <a:avLst/>
          </a:prstGeom>
          <a:noFill/>
          <a:ln w="9525">
            <a:noFill/>
            <a:miter lim="800000"/>
            <a:headEnd/>
            <a:tailEnd/>
          </a:ln>
          <a:effectLst/>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en-US" sz="2000" kern="0" noProof="0" dirty="0">
                <a:solidFill>
                  <a:sysClr val="window" lastClr="FFFFFF"/>
                </a:solidFill>
                <a:effectLst>
                  <a:glow rad="76200">
                    <a:sysClr val="windowText" lastClr="000000">
                      <a:alpha val="60000"/>
                    </a:sysClr>
                  </a:glow>
                </a:effectLst>
                <a:latin typeface="Calibri" pitchFamily="34" charset="0"/>
                <a:cs typeface="Calibri" pitchFamily="34" charset="0"/>
              </a:rPr>
              <a:t>casemate wall</a:t>
            </a:r>
            <a:endParaRPr kumimoji="0" lang="en-US" sz="2000" b="0" i="0" u="none" strike="noStrike" kern="0" cap="none" spc="0" normalizeH="0" baseline="0" noProof="0" dirty="0">
              <a:ln>
                <a:noFill/>
              </a:ln>
              <a:solidFill>
                <a:sysClr val="window" lastClr="FFFFFF"/>
              </a:solidFill>
              <a:effectLst>
                <a:glow rad="76200">
                  <a:sysClr val="windowText" lastClr="000000">
                    <a:alpha val="60000"/>
                  </a:sysClr>
                </a:glow>
              </a:effectLst>
              <a:uLnTx/>
              <a:uFillTx/>
              <a:latin typeface="Calibri" pitchFamily="34" charset="0"/>
              <a:cs typeface="Calibri" pitchFamily="34" charset="0"/>
            </a:endParaRPr>
          </a:p>
        </p:txBody>
      </p:sp>
      <p:sp>
        <p:nvSpPr>
          <p:cNvPr id="24" name="Line 9"/>
          <p:cNvSpPr>
            <a:spLocks noChangeShapeType="1"/>
          </p:cNvSpPr>
          <p:nvPr/>
        </p:nvSpPr>
        <p:spPr bwMode="auto">
          <a:xfrm flipV="1">
            <a:off x="2447391" y="3711714"/>
            <a:ext cx="181509" cy="1028700"/>
          </a:xfrm>
          <a:prstGeom prst="line">
            <a:avLst/>
          </a:prstGeom>
          <a:noFill/>
          <a:ln w="22225" cap="flat" cmpd="sng" algn="ctr">
            <a:solidFill>
              <a:sysClr val="window" lastClr="FFFFFF"/>
            </a:solidFill>
            <a:prstDash val="solid"/>
            <a:round/>
            <a:headEnd type="none" w="med" len="med"/>
            <a:tailEnd type="triangle" w="med" len="med"/>
          </a:ln>
          <a:effectLst>
            <a:glow rad="50800">
              <a:sysClr val="windowText" lastClr="000000">
                <a:alpha val="60000"/>
              </a:sys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alibri"/>
              <a:ea typeface="+mn-ea"/>
              <a:cs typeface="+mn-cs"/>
            </a:endParaRPr>
          </a:p>
        </p:txBody>
      </p:sp>
      <p:sp>
        <p:nvSpPr>
          <p:cNvPr id="25" name="Line 9"/>
          <p:cNvSpPr>
            <a:spLocks noChangeShapeType="1"/>
          </p:cNvSpPr>
          <p:nvPr/>
        </p:nvSpPr>
        <p:spPr bwMode="auto">
          <a:xfrm flipH="1" flipV="1">
            <a:off x="1450659" y="3886200"/>
            <a:ext cx="232217" cy="854214"/>
          </a:xfrm>
          <a:prstGeom prst="line">
            <a:avLst/>
          </a:prstGeom>
          <a:noFill/>
          <a:ln w="22225" cap="flat" cmpd="sng" algn="ctr">
            <a:solidFill>
              <a:sysClr val="window" lastClr="FFFFFF"/>
            </a:solidFill>
            <a:prstDash val="solid"/>
            <a:round/>
            <a:headEnd type="none" w="med" len="med"/>
            <a:tailEnd type="triangle" w="med" len="med"/>
          </a:ln>
          <a:effectLst>
            <a:glow rad="50800">
              <a:sysClr val="windowText" lastClr="000000">
                <a:alpha val="60000"/>
              </a:sys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alibri"/>
              <a:ea typeface="+mn-ea"/>
              <a:cs typeface="+mn-cs"/>
            </a:endParaRPr>
          </a:p>
        </p:txBody>
      </p:sp>
      <p:sp>
        <p:nvSpPr>
          <p:cNvPr id="26" name="Text Box 16"/>
          <p:cNvSpPr txBox="1">
            <a:spLocks noChangeArrowheads="1"/>
          </p:cNvSpPr>
          <p:nvPr/>
        </p:nvSpPr>
        <p:spPr bwMode="auto">
          <a:xfrm>
            <a:off x="3980693" y="654820"/>
            <a:ext cx="1605452" cy="707886"/>
          </a:xfrm>
          <a:prstGeom prst="rect">
            <a:avLst/>
          </a:prstGeom>
          <a:noFill/>
          <a:ln w="9525">
            <a:noFill/>
            <a:miter lim="800000"/>
            <a:headEnd/>
            <a:tailEnd/>
          </a:ln>
          <a:effectLst/>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en-US" sz="2000" kern="0" noProof="0" dirty="0">
                <a:solidFill>
                  <a:sysClr val="window" lastClr="FFFFFF"/>
                </a:solidFill>
                <a:effectLst>
                  <a:glow rad="76200">
                    <a:sysClr val="windowText" lastClr="000000">
                      <a:alpha val="60000"/>
                    </a:sysClr>
                  </a:glow>
                </a:effectLst>
                <a:latin typeface="Calibri" pitchFamily="34" charset="0"/>
                <a:cs typeface="Calibri" pitchFamily="34" charset="0"/>
              </a:rPr>
              <a:t>gate chambers</a:t>
            </a:r>
            <a:endParaRPr kumimoji="0" lang="en-US" sz="2000" b="0" i="0" u="none" strike="noStrike" kern="0" cap="none" spc="0" normalizeH="0" baseline="0" noProof="0" dirty="0">
              <a:ln>
                <a:noFill/>
              </a:ln>
              <a:solidFill>
                <a:sysClr val="window" lastClr="FFFFFF"/>
              </a:solidFill>
              <a:effectLst>
                <a:glow rad="76200">
                  <a:sysClr val="windowText" lastClr="000000">
                    <a:alpha val="60000"/>
                  </a:sysClr>
                </a:glow>
              </a:effectLst>
              <a:uLnTx/>
              <a:uFillTx/>
              <a:latin typeface="Calibri" pitchFamily="34" charset="0"/>
              <a:cs typeface="Calibri" pitchFamily="34" charset="0"/>
            </a:endParaRPr>
          </a:p>
        </p:txBody>
      </p:sp>
      <p:sp>
        <p:nvSpPr>
          <p:cNvPr id="27" name="Line 9"/>
          <p:cNvSpPr>
            <a:spLocks noChangeShapeType="1"/>
          </p:cNvSpPr>
          <p:nvPr/>
        </p:nvSpPr>
        <p:spPr bwMode="auto">
          <a:xfrm>
            <a:off x="4811460" y="1419856"/>
            <a:ext cx="531531" cy="847094"/>
          </a:xfrm>
          <a:prstGeom prst="line">
            <a:avLst/>
          </a:prstGeom>
          <a:noFill/>
          <a:ln w="22225" cap="flat" cmpd="sng" algn="ctr">
            <a:solidFill>
              <a:sysClr val="window" lastClr="FFFFFF"/>
            </a:solidFill>
            <a:prstDash val="solid"/>
            <a:round/>
            <a:headEnd type="none" w="med" len="med"/>
            <a:tailEnd type="triangle" w="med" len="med"/>
          </a:ln>
          <a:effectLst>
            <a:glow rad="50800">
              <a:sysClr val="windowText" lastClr="000000">
                <a:alpha val="60000"/>
              </a:sys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alibri"/>
              <a:ea typeface="+mn-ea"/>
              <a:cs typeface="+mn-cs"/>
            </a:endParaRPr>
          </a:p>
        </p:txBody>
      </p:sp>
      <p:sp>
        <p:nvSpPr>
          <p:cNvPr id="28" name="Line 9"/>
          <p:cNvSpPr>
            <a:spLocks noChangeShapeType="1"/>
          </p:cNvSpPr>
          <p:nvPr/>
        </p:nvSpPr>
        <p:spPr bwMode="auto">
          <a:xfrm flipH="1">
            <a:off x="4128597" y="1362706"/>
            <a:ext cx="449879" cy="904244"/>
          </a:xfrm>
          <a:prstGeom prst="line">
            <a:avLst/>
          </a:prstGeom>
          <a:noFill/>
          <a:ln w="22225" cap="flat" cmpd="sng" algn="ctr">
            <a:solidFill>
              <a:sysClr val="window" lastClr="FFFFFF"/>
            </a:solidFill>
            <a:prstDash val="solid"/>
            <a:round/>
            <a:headEnd type="none" w="med" len="med"/>
            <a:tailEnd type="triangle" w="med" len="med"/>
          </a:ln>
          <a:effectLst>
            <a:glow rad="50800">
              <a:sysClr val="windowText" lastClr="000000">
                <a:alpha val="60000"/>
              </a:sys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alibri"/>
              <a:ea typeface="+mn-ea"/>
              <a:cs typeface="+mn-cs"/>
            </a:endParaRPr>
          </a:p>
        </p:txBody>
      </p:sp>
    </p:spTree>
    <p:extLst>
      <p:ext uri="{BB962C8B-B14F-4D97-AF65-F5344CB8AC3E}">
        <p14:creationId xmlns:p14="http://schemas.microsoft.com/office/powerpoint/2010/main" val="363420589"/>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close up&#10;&#10;Description automatically generated">
            <a:extLst>
              <a:ext uri="{FF2B5EF4-FFF2-40B4-BE49-F238E27FC236}">
                <a16:creationId xmlns:a16="http://schemas.microsoft.com/office/drawing/2014/main" id="{3181556B-2F17-4580-A49E-B8EE0231F25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47472"/>
            <a:ext cx="9144000" cy="6163056"/>
          </a:xfrm>
          <a:prstGeom prst="rect">
            <a:avLst/>
          </a:prstGeom>
        </p:spPr>
      </p:pic>
      <p:sp>
        <p:nvSpPr>
          <p:cNvPr id="2" name="Text Placeholder 1"/>
          <p:cNvSpPr>
            <a:spLocks noGrp="1"/>
          </p:cNvSpPr>
          <p:nvPr>
            <p:ph type="body" sz="quarter" idx="10"/>
          </p:nvPr>
        </p:nvSpPr>
        <p:spPr/>
        <p:txBody>
          <a:bodyPr/>
          <a:lstStyle/>
          <a:p>
            <a:r>
              <a:rPr lang="en-US" dirty="0"/>
              <a:t>Iron Age gate at Gezer (aerial view from the north)</a:t>
            </a:r>
          </a:p>
        </p:txBody>
      </p:sp>
      <p:sp>
        <p:nvSpPr>
          <p:cNvPr id="3" name="Text Placeholder 2"/>
          <p:cNvSpPr>
            <a:spLocks noGrp="1"/>
          </p:cNvSpPr>
          <p:nvPr>
            <p:ph type="body" sz="quarter" idx="12"/>
          </p:nvPr>
        </p:nvSpPr>
        <p:spPr/>
        <p:txBody>
          <a:bodyPr/>
          <a:lstStyle/>
          <a:p>
            <a:r>
              <a:rPr lang="en-US" dirty="0"/>
              <a:t>3:27</a:t>
            </a:r>
          </a:p>
        </p:txBody>
      </p:sp>
      <p:sp>
        <p:nvSpPr>
          <p:cNvPr id="4" name="Title 3"/>
          <p:cNvSpPr>
            <a:spLocks noGrp="1"/>
          </p:cNvSpPr>
          <p:nvPr>
            <p:ph type="title"/>
          </p:nvPr>
        </p:nvSpPr>
        <p:spPr/>
        <p:txBody>
          <a:bodyPr/>
          <a:lstStyle/>
          <a:p>
            <a:r>
              <a:rPr lang="en-US" dirty="0"/>
              <a:t>Joab took him aside in the middle of the gate to speak with him privately</a:t>
            </a:r>
          </a:p>
        </p:txBody>
      </p:sp>
    </p:spTree>
    <p:extLst>
      <p:ext uri="{BB962C8B-B14F-4D97-AF65-F5344CB8AC3E}">
        <p14:creationId xmlns:p14="http://schemas.microsoft.com/office/powerpoint/2010/main" val="1634088098"/>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A close up&#10;&#10;Description automatically generated">
            <a:extLst>
              <a:ext uri="{FF2B5EF4-FFF2-40B4-BE49-F238E27FC236}">
                <a16:creationId xmlns:a16="http://schemas.microsoft.com/office/drawing/2014/main" id="{1091D15E-365A-4CF3-8FEC-632AE7F9094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47472"/>
            <a:ext cx="9144000" cy="6163056"/>
          </a:xfrm>
          <a:prstGeom prst="rect">
            <a:avLst/>
          </a:prstGeom>
        </p:spPr>
      </p:pic>
      <p:sp>
        <p:nvSpPr>
          <p:cNvPr id="2" name="Text Placeholder 1"/>
          <p:cNvSpPr>
            <a:spLocks noGrp="1"/>
          </p:cNvSpPr>
          <p:nvPr>
            <p:ph type="body" sz="quarter" idx="10"/>
          </p:nvPr>
        </p:nvSpPr>
        <p:spPr/>
        <p:txBody>
          <a:bodyPr/>
          <a:lstStyle/>
          <a:p>
            <a:r>
              <a:rPr lang="en-US" dirty="0"/>
              <a:t>Iron Age gate at Gezer (aerial view from the north)</a:t>
            </a:r>
          </a:p>
        </p:txBody>
      </p:sp>
      <p:sp>
        <p:nvSpPr>
          <p:cNvPr id="3" name="Text Placeholder 2"/>
          <p:cNvSpPr>
            <a:spLocks noGrp="1"/>
          </p:cNvSpPr>
          <p:nvPr>
            <p:ph type="body" sz="quarter" idx="12"/>
          </p:nvPr>
        </p:nvSpPr>
        <p:spPr/>
        <p:txBody>
          <a:bodyPr/>
          <a:lstStyle/>
          <a:p>
            <a:r>
              <a:rPr lang="en-US" dirty="0"/>
              <a:t>3:27</a:t>
            </a:r>
          </a:p>
        </p:txBody>
      </p:sp>
      <p:sp>
        <p:nvSpPr>
          <p:cNvPr id="4" name="Title 3"/>
          <p:cNvSpPr>
            <a:spLocks noGrp="1"/>
          </p:cNvSpPr>
          <p:nvPr>
            <p:ph type="title"/>
          </p:nvPr>
        </p:nvSpPr>
        <p:spPr/>
        <p:txBody>
          <a:bodyPr/>
          <a:lstStyle/>
          <a:p>
            <a:r>
              <a:rPr lang="en-US" dirty="0"/>
              <a:t>Joab took him aside in the middle of the gate to speak with him privately</a:t>
            </a:r>
          </a:p>
        </p:txBody>
      </p:sp>
      <p:sp>
        <p:nvSpPr>
          <p:cNvPr id="8" name="Text Box 16"/>
          <p:cNvSpPr txBox="1">
            <a:spLocks noChangeArrowheads="1"/>
          </p:cNvSpPr>
          <p:nvPr/>
        </p:nvSpPr>
        <p:spPr bwMode="auto">
          <a:xfrm>
            <a:off x="5999349" y="369332"/>
            <a:ext cx="1605452" cy="707886"/>
          </a:xfrm>
          <a:prstGeom prst="rect">
            <a:avLst/>
          </a:prstGeom>
          <a:noFill/>
          <a:ln w="9525">
            <a:noFill/>
            <a:miter lim="800000"/>
            <a:headEnd/>
            <a:tailEnd/>
          </a:ln>
          <a:effectLst/>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en-US" sz="2000" kern="0" noProof="0" dirty="0">
                <a:solidFill>
                  <a:sysClr val="window" lastClr="FFFFFF"/>
                </a:solidFill>
                <a:effectLst>
                  <a:glow rad="76200">
                    <a:sysClr val="windowText" lastClr="000000">
                      <a:alpha val="60000"/>
                    </a:sysClr>
                  </a:glow>
                </a:effectLst>
                <a:latin typeface="Calibri" pitchFamily="34" charset="0"/>
                <a:cs typeface="Calibri" pitchFamily="34" charset="0"/>
              </a:rPr>
              <a:t>casemate wall</a:t>
            </a:r>
            <a:endParaRPr kumimoji="0" lang="en-US" sz="2000" b="0" i="0" u="none" strike="noStrike" kern="0" cap="none" spc="0" normalizeH="0" baseline="0" noProof="0" dirty="0">
              <a:ln>
                <a:noFill/>
              </a:ln>
              <a:solidFill>
                <a:sysClr val="window" lastClr="FFFFFF"/>
              </a:solidFill>
              <a:effectLst>
                <a:glow rad="76200">
                  <a:sysClr val="windowText" lastClr="000000">
                    <a:alpha val="60000"/>
                  </a:sysClr>
                </a:glow>
              </a:effectLst>
              <a:uLnTx/>
              <a:uFillTx/>
              <a:latin typeface="Calibri" pitchFamily="34" charset="0"/>
              <a:cs typeface="Calibri" pitchFamily="34" charset="0"/>
            </a:endParaRPr>
          </a:p>
        </p:txBody>
      </p:sp>
      <p:sp>
        <p:nvSpPr>
          <p:cNvPr id="9" name="Line 9"/>
          <p:cNvSpPr>
            <a:spLocks noChangeShapeType="1"/>
          </p:cNvSpPr>
          <p:nvPr/>
        </p:nvSpPr>
        <p:spPr bwMode="auto">
          <a:xfrm>
            <a:off x="7353301" y="723276"/>
            <a:ext cx="476250" cy="227394"/>
          </a:xfrm>
          <a:prstGeom prst="line">
            <a:avLst/>
          </a:prstGeom>
          <a:noFill/>
          <a:ln w="22225" cap="flat" cmpd="sng" algn="ctr">
            <a:solidFill>
              <a:sysClr val="window" lastClr="FFFFFF"/>
            </a:solidFill>
            <a:prstDash val="solid"/>
            <a:round/>
            <a:headEnd type="none" w="med" len="med"/>
            <a:tailEnd type="triangle" w="med" len="med"/>
          </a:ln>
          <a:effectLst>
            <a:glow rad="50800">
              <a:sysClr val="windowText" lastClr="000000">
                <a:alpha val="60000"/>
              </a:sys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alibri"/>
              <a:ea typeface="+mn-ea"/>
              <a:cs typeface="+mn-cs"/>
            </a:endParaRPr>
          </a:p>
        </p:txBody>
      </p:sp>
      <p:sp>
        <p:nvSpPr>
          <p:cNvPr id="10" name="Line 9"/>
          <p:cNvSpPr>
            <a:spLocks noChangeShapeType="1"/>
          </p:cNvSpPr>
          <p:nvPr/>
        </p:nvSpPr>
        <p:spPr bwMode="auto">
          <a:xfrm flipH="1">
            <a:off x="6099175" y="863599"/>
            <a:ext cx="282575" cy="523875"/>
          </a:xfrm>
          <a:prstGeom prst="line">
            <a:avLst/>
          </a:prstGeom>
          <a:noFill/>
          <a:ln w="22225" cap="flat" cmpd="sng" algn="ctr">
            <a:solidFill>
              <a:sysClr val="window" lastClr="FFFFFF"/>
            </a:solidFill>
            <a:prstDash val="solid"/>
            <a:round/>
            <a:headEnd type="none" w="med" len="med"/>
            <a:tailEnd type="triangle" w="med" len="med"/>
          </a:ln>
          <a:effectLst>
            <a:glow rad="50800">
              <a:sysClr val="windowText" lastClr="000000">
                <a:alpha val="60000"/>
              </a:sys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alibri"/>
              <a:ea typeface="+mn-ea"/>
              <a:cs typeface="+mn-cs"/>
            </a:endParaRPr>
          </a:p>
        </p:txBody>
      </p:sp>
      <p:sp>
        <p:nvSpPr>
          <p:cNvPr id="5" name="Freeform 4"/>
          <p:cNvSpPr/>
          <p:nvPr/>
        </p:nvSpPr>
        <p:spPr>
          <a:xfrm>
            <a:off x="4640581" y="2095499"/>
            <a:ext cx="1497330" cy="2081689"/>
          </a:xfrm>
          <a:custGeom>
            <a:avLst/>
            <a:gdLst>
              <a:gd name="connsiteX0" fmla="*/ 0 w 1478280"/>
              <a:gd name="connsiteY0" fmla="*/ 304800 h 2141220"/>
              <a:gd name="connsiteX1" fmla="*/ 762000 w 1478280"/>
              <a:gd name="connsiteY1" fmla="*/ 0 h 2141220"/>
              <a:gd name="connsiteX2" fmla="*/ 1478280 w 1478280"/>
              <a:gd name="connsiteY2" fmla="*/ 1744980 h 2141220"/>
              <a:gd name="connsiteX3" fmla="*/ 518160 w 1478280"/>
              <a:gd name="connsiteY3" fmla="*/ 2141220 h 2141220"/>
              <a:gd name="connsiteX4" fmla="*/ 434340 w 1478280"/>
              <a:gd name="connsiteY4" fmla="*/ 1943100 h 2141220"/>
              <a:gd name="connsiteX5" fmla="*/ 1181100 w 1478280"/>
              <a:gd name="connsiteY5" fmla="*/ 1638300 h 2141220"/>
              <a:gd name="connsiteX6" fmla="*/ 1036320 w 1478280"/>
              <a:gd name="connsiteY6" fmla="*/ 1318260 h 2141220"/>
              <a:gd name="connsiteX7" fmla="*/ 487680 w 1478280"/>
              <a:gd name="connsiteY7" fmla="*/ 1531620 h 2141220"/>
              <a:gd name="connsiteX8" fmla="*/ 381000 w 1478280"/>
              <a:gd name="connsiteY8" fmla="*/ 1348740 h 2141220"/>
              <a:gd name="connsiteX9" fmla="*/ 975360 w 1478280"/>
              <a:gd name="connsiteY9" fmla="*/ 1120140 h 2141220"/>
              <a:gd name="connsiteX10" fmla="*/ 830580 w 1478280"/>
              <a:gd name="connsiteY10" fmla="*/ 807720 h 2141220"/>
              <a:gd name="connsiteX11" fmla="*/ 236220 w 1478280"/>
              <a:gd name="connsiteY11" fmla="*/ 1013460 h 2141220"/>
              <a:gd name="connsiteX12" fmla="*/ 182880 w 1478280"/>
              <a:gd name="connsiteY12" fmla="*/ 838200 h 2141220"/>
              <a:gd name="connsiteX13" fmla="*/ 777240 w 1478280"/>
              <a:gd name="connsiteY13" fmla="*/ 594360 h 2141220"/>
              <a:gd name="connsiteX14" fmla="*/ 685800 w 1478280"/>
              <a:gd name="connsiteY14" fmla="*/ 434340 h 2141220"/>
              <a:gd name="connsiteX15" fmla="*/ 160020 w 1478280"/>
              <a:gd name="connsiteY15" fmla="*/ 609600 h 2141220"/>
              <a:gd name="connsiteX16" fmla="*/ 0 w 1478280"/>
              <a:gd name="connsiteY16" fmla="*/ 304800 h 2141220"/>
              <a:gd name="connsiteX0" fmla="*/ 0 w 1478280"/>
              <a:gd name="connsiteY0" fmla="*/ 304800 h 2141220"/>
              <a:gd name="connsiteX1" fmla="*/ 762000 w 1478280"/>
              <a:gd name="connsiteY1" fmla="*/ 0 h 2141220"/>
              <a:gd name="connsiteX2" fmla="*/ 1478280 w 1478280"/>
              <a:gd name="connsiteY2" fmla="*/ 1744980 h 2141220"/>
              <a:gd name="connsiteX3" fmla="*/ 518160 w 1478280"/>
              <a:gd name="connsiteY3" fmla="*/ 2141220 h 2141220"/>
              <a:gd name="connsiteX4" fmla="*/ 434340 w 1478280"/>
              <a:gd name="connsiteY4" fmla="*/ 1943100 h 2141220"/>
              <a:gd name="connsiteX5" fmla="*/ 1181100 w 1478280"/>
              <a:gd name="connsiteY5" fmla="*/ 1638300 h 2141220"/>
              <a:gd name="connsiteX6" fmla="*/ 1036320 w 1478280"/>
              <a:gd name="connsiteY6" fmla="*/ 1318260 h 2141220"/>
              <a:gd name="connsiteX7" fmla="*/ 487680 w 1478280"/>
              <a:gd name="connsiteY7" fmla="*/ 1531620 h 2141220"/>
              <a:gd name="connsiteX8" fmla="*/ 381000 w 1478280"/>
              <a:gd name="connsiteY8" fmla="*/ 1348740 h 2141220"/>
              <a:gd name="connsiteX9" fmla="*/ 965835 w 1478280"/>
              <a:gd name="connsiteY9" fmla="*/ 1101090 h 2141220"/>
              <a:gd name="connsiteX10" fmla="*/ 830580 w 1478280"/>
              <a:gd name="connsiteY10" fmla="*/ 807720 h 2141220"/>
              <a:gd name="connsiteX11" fmla="*/ 236220 w 1478280"/>
              <a:gd name="connsiteY11" fmla="*/ 1013460 h 2141220"/>
              <a:gd name="connsiteX12" fmla="*/ 182880 w 1478280"/>
              <a:gd name="connsiteY12" fmla="*/ 838200 h 2141220"/>
              <a:gd name="connsiteX13" fmla="*/ 777240 w 1478280"/>
              <a:gd name="connsiteY13" fmla="*/ 594360 h 2141220"/>
              <a:gd name="connsiteX14" fmla="*/ 685800 w 1478280"/>
              <a:gd name="connsiteY14" fmla="*/ 434340 h 2141220"/>
              <a:gd name="connsiteX15" fmla="*/ 160020 w 1478280"/>
              <a:gd name="connsiteY15" fmla="*/ 609600 h 2141220"/>
              <a:gd name="connsiteX16" fmla="*/ 0 w 1478280"/>
              <a:gd name="connsiteY16" fmla="*/ 304800 h 2141220"/>
              <a:gd name="connsiteX0" fmla="*/ 0 w 1478280"/>
              <a:gd name="connsiteY0" fmla="*/ 304800 h 2141220"/>
              <a:gd name="connsiteX1" fmla="*/ 762000 w 1478280"/>
              <a:gd name="connsiteY1" fmla="*/ 0 h 2141220"/>
              <a:gd name="connsiteX2" fmla="*/ 1478280 w 1478280"/>
              <a:gd name="connsiteY2" fmla="*/ 1744980 h 2141220"/>
              <a:gd name="connsiteX3" fmla="*/ 518160 w 1478280"/>
              <a:gd name="connsiteY3" fmla="*/ 2141220 h 2141220"/>
              <a:gd name="connsiteX4" fmla="*/ 434340 w 1478280"/>
              <a:gd name="connsiteY4" fmla="*/ 1943100 h 2141220"/>
              <a:gd name="connsiteX5" fmla="*/ 1181100 w 1478280"/>
              <a:gd name="connsiteY5" fmla="*/ 1638300 h 2141220"/>
              <a:gd name="connsiteX6" fmla="*/ 1036320 w 1478280"/>
              <a:gd name="connsiteY6" fmla="*/ 1318260 h 2141220"/>
              <a:gd name="connsiteX7" fmla="*/ 487680 w 1478280"/>
              <a:gd name="connsiteY7" fmla="*/ 1531620 h 2141220"/>
              <a:gd name="connsiteX8" fmla="*/ 364331 w 1478280"/>
              <a:gd name="connsiteY8" fmla="*/ 1351121 h 2141220"/>
              <a:gd name="connsiteX9" fmla="*/ 965835 w 1478280"/>
              <a:gd name="connsiteY9" fmla="*/ 1101090 h 2141220"/>
              <a:gd name="connsiteX10" fmla="*/ 830580 w 1478280"/>
              <a:gd name="connsiteY10" fmla="*/ 807720 h 2141220"/>
              <a:gd name="connsiteX11" fmla="*/ 236220 w 1478280"/>
              <a:gd name="connsiteY11" fmla="*/ 1013460 h 2141220"/>
              <a:gd name="connsiteX12" fmla="*/ 182880 w 1478280"/>
              <a:gd name="connsiteY12" fmla="*/ 838200 h 2141220"/>
              <a:gd name="connsiteX13" fmla="*/ 777240 w 1478280"/>
              <a:gd name="connsiteY13" fmla="*/ 594360 h 2141220"/>
              <a:gd name="connsiteX14" fmla="*/ 685800 w 1478280"/>
              <a:gd name="connsiteY14" fmla="*/ 434340 h 2141220"/>
              <a:gd name="connsiteX15" fmla="*/ 160020 w 1478280"/>
              <a:gd name="connsiteY15" fmla="*/ 609600 h 2141220"/>
              <a:gd name="connsiteX16" fmla="*/ 0 w 1478280"/>
              <a:gd name="connsiteY16" fmla="*/ 304800 h 2141220"/>
              <a:gd name="connsiteX0" fmla="*/ 0 w 1478280"/>
              <a:gd name="connsiteY0" fmla="*/ 304800 h 2141220"/>
              <a:gd name="connsiteX1" fmla="*/ 762000 w 1478280"/>
              <a:gd name="connsiteY1" fmla="*/ 0 h 2141220"/>
              <a:gd name="connsiteX2" fmla="*/ 1478280 w 1478280"/>
              <a:gd name="connsiteY2" fmla="*/ 1744980 h 2141220"/>
              <a:gd name="connsiteX3" fmla="*/ 518160 w 1478280"/>
              <a:gd name="connsiteY3" fmla="*/ 2141220 h 2141220"/>
              <a:gd name="connsiteX4" fmla="*/ 434340 w 1478280"/>
              <a:gd name="connsiteY4" fmla="*/ 1943100 h 2141220"/>
              <a:gd name="connsiteX5" fmla="*/ 1181100 w 1478280"/>
              <a:gd name="connsiteY5" fmla="*/ 1638300 h 2141220"/>
              <a:gd name="connsiteX6" fmla="*/ 1036320 w 1478280"/>
              <a:gd name="connsiteY6" fmla="*/ 1318260 h 2141220"/>
              <a:gd name="connsiteX7" fmla="*/ 456724 w 1478280"/>
              <a:gd name="connsiteY7" fmla="*/ 1538764 h 2141220"/>
              <a:gd name="connsiteX8" fmla="*/ 364331 w 1478280"/>
              <a:gd name="connsiteY8" fmla="*/ 1351121 h 2141220"/>
              <a:gd name="connsiteX9" fmla="*/ 965835 w 1478280"/>
              <a:gd name="connsiteY9" fmla="*/ 1101090 h 2141220"/>
              <a:gd name="connsiteX10" fmla="*/ 830580 w 1478280"/>
              <a:gd name="connsiteY10" fmla="*/ 807720 h 2141220"/>
              <a:gd name="connsiteX11" fmla="*/ 236220 w 1478280"/>
              <a:gd name="connsiteY11" fmla="*/ 1013460 h 2141220"/>
              <a:gd name="connsiteX12" fmla="*/ 182880 w 1478280"/>
              <a:gd name="connsiteY12" fmla="*/ 838200 h 2141220"/>
              <a:gd name="connsiteX13" fmla="*/ 777240 w 1478280"/>
              <a:gd name="connsiteY13" fmla="*/ 594360 h 2141220"/>
              <a:gd name="connsiteX14" fmla="*/ 685800 w 1478280"/>
              <a:gd name="connsiteY14" fmla="*/ 434340 h 2141220"/>
              <a:gd name="connsiteX15" fmla="*/ 160020 w 1478280"/>
              <a:gd name="connsiteY15" fmla="*/ 609600 h 2141220"/>
              <a:gd name="connsiteX16" fmla="*/ 0 w 1478280"/>
              <a:gd name="connsiteY16" fmla="*/ 304800 h 2141220"/>
              <a:gd name="connsiteX0" fmla="*/ 0 w 1478280"/>
              <a:gd name="connsiteY0" fmla="*/ 304800 h 2141220"/>
              <a:gd name="connsiteX1" fmla="*/ 762000 w 1478280"/>
              <a:gd name="connsiteY1" fmla="*/ 0 h 2141220"/>
              <a:gd name="connsiteX2" fmla="*/ 1478280 w 1478280"/>
              <a:gd name="connsiteY2" fmla="*/ 1744980 h 2141220"/>
              <a:gd name="connsiteX3" fmla="*/ 518160 w 1478280"/>
              <a:gd name="connsiteY3" fmla="*/ 2141220 h 2141220"/>
              <a:gd name="connsiteX4" fmla="*/ 434340 w 1478280"/>
              <a:gd name="connsiteY4" fmla="*/ 1943100 h 2141220"/>
              <a:gd name="connsiteX5" fmla="*/ 1181100 w 1478280"/>
              <a:gd name="connsiteY5" fmla="*/ 1638300 h 2141220"/>
              <a:gd name="connsiteX6" fmla="*/ 1055370 w 1478280"/>
              <a:gd name="connsiteY6" fmla="*/ 1315879 h 2141220"/>
              <a:gd name="connsiteX7" fmla="*/ 456724 w 1478280"/>
              <a:gd name="connsiteY7" fmla="*/ 1538764 h 2141220"/>
              <a:gd name="connsiteX8" fmla="*/ 364331 w 1478280"/>
              <a:gd name="connsiteY8" fmla="*/ 1351121 h 2141220"/>
              <a:gd name="connsiteX9" fmla="*/ 965835 w 1478280"/>
              <a:gd name="connsiteY9" fmla="*/ 1101090 h 2141220"/>
              <a:gd name="connsiteX10" fmla="*/ 830580 w 1478280"/>
              <a:gd name="connsiteY10" fmla="*/ 807720 h 2141220"/>
              <a:gd name="connsiteX11" fmla="*/ 236220 w 1478280"/>
              <a:gd name="connsiteY11" fmla="*/ 1013460 h 2141220"/>
              <a:gd name="connsiteX12" fmla="*/ 182880 w 1478280"/>
              <a:gd name="connsiteY12" fmla="*/ 838200 h 2141220"/>
              <a:gd name="connsiteX13" fmla="*/ 777240 w 1478280"/>
              <a:gd name="connsiteY13" fmla="*/ 594360 h 2141220"/>
              <a:gd name="connsiteX14" fmla="*/ 685800 w 1478280"/>
              <a:gd name="connsiteY14" fmla="*/ 434340 h 2141220"/>
              <a:gd name="connsiteX15" fmla="*/ 160020 w 1478280"/>
              <a:gd name="connsiteY15" fmla="*/ 609600 h 2141220"/>
              <a:gd name="connsiteX16" fmla="*/ 0 w 1478280"/>
              <a:gd name="connsiteY16" fmla="*/ 304800 h 2141220"/>
              <a:gd name="connsiteX0" fmla="*/ 0 w 1478280"/>
              <a:gd name="connsiteY0" fmla="*/ 304800 h 2141220"/>
              <a:gd name="connsiteX1" fmla="*/ 762000 w 1478280"/>
              <a:gd name="connsiteY1" fmla="*/ 0 h 2141220"/>
              <a:gd name="connsiteX2" fmla="*/ 1478280 w 1478280"/>
              <a:gd name="connsiteY2" fmla="*/ 1744980 h 2141220"/>
              <a:gd name="connsiteX3" fmla="*/ 518160 w 1478280"/>
              <a:gd name="connsiteY3" fmla="*/ 2141220 h 2141220"/>
              <a:gd name="connsiteX4" fmla="*/ 434340 w 1478280"/>
              <a:gd name="connsiteY4" fmla="*/ 1943100 h 2141220"/>
              <a:gd name="connsiteX5" fmla="*/ 1181100 w 1478280"/>
              <a:gd name="connsiteY5" fmla="*/ 1638300 h 2141220"/>
              <a:gd name="connsiteX6" fmla="*/ 1055370 w 1478280"/>
              <a:gd name="connsiteY6" fmla="*/ 1315879 h 2141220"/>
              <a:gd name="connsiteX7" fmla="*/ 456724 w 1478280"/>
              <a:gd name="connsiteY7" fmla="*/ 1538764 h 2141220"/>
              <a:gd name="connsiteX8" fmla="*/ 364331 w 1478280"/>
              <a:gd name="connsiteY8" fmla="*/ 1351121 h 2141220"/>
              <a:gd name="connsiteX9" fmla="*/ 965835 w 1478280"/>
              <a:gd name="connsiteY9" fmla="*/ 1101090 h 2141220"/>
              <a:gd name="connsiteX10" fmla="*/ 830580 w 1478280"/>
              <a:gd name="connsiteY10" fmla="*/ 807720 h 2141220"/>
              <a:gd name="connsiteX11" fmla="*/ 236220 w 1478280"/>
              <a:gd name="connsiteY11" fmla="*/ 1013460 h 2141220"/>
              <a:gd name="connsiteX12" fmla="*/ 168592 w 1478280"/>
              <a:gd name="connsiteY12" fmla="*/ 838200 h 2141220"/>
              <a:gd name="connsiteX13" fmla="*/ 777240 w 1478280"/>
              <a:gd name="connsiteY13" fmla="*/ 594360 h 2141220"/>
              <a:gd name="connsiteX14" fmla="*/ 685800 w 1478280"/>
              <a:gd name="connsiteY14" fmla="*/ 434340 h 2141220"/>
              <a:gd name="connsiteX15" fmla="*/ 160020 w 1478280"/>
              <a:gd name="connsiteY15" fmla="*/ 609600 h 2141220"/>
              <a:gd name="connsiteX16" fmla="*/ 0 w 1478280"/>
              <a:gd name="connsiteY16" fmla="*/ 304800 h 2141220"/>
              <a:gd name="connsiteX0" fmla="*/ 0 w 1478280"/>
              <a:gd name="connsiteY0" fmla="*/ 304800 h 2141220"/>
              <a:gd name="connsiteX1" fmla="*/ 762000 w 1478280"/>
              <a:gd name="connsiteY1" fmla="*/ 0 h 2141220"/>
              <a:gd name="connsiteX2" fmla="*/ 1478280 w 1478280"/>
              <a:gd name="connsiteY2" fmla="*/ 1744980 h 2141220"/>
              <a:gd name="connsiteX3" fmla="*/ 518160 w 1478280"/>
              <a:gd name="connsiteY3" fmla="*/ 2141220 h 2141220"/>
              <a:gd name="connsiteX4" fmla="*/ 434340 w 1478280"/>
              <a:gd name="connsiteY4" fmla="*/ 1943100 h 2141220"/>
              <a:gd name="connsiteX5" fmla="*/ 1181100 w 1478280"/>
              <a:gd name="connsiteY5" fmla="*/ 1638300 h 2141220"/>
              <a:gd name="connsiteX6" fmla="*/ 1055370 w 1478280"/>
              <a:gd name="connsiteY6" fmla="*/ 1315879 h 2141220"/>
              <a:gd name="connsiteX7" fmla="*/ 456724 w 1478280"/>
              <a:gd name="connsiteY7" fmla="*/ 1538764 h 2141220"/>
              <a:gd name="connsiteX8" fmla="*/ 364331 w 1478280"/>
              <a:gd name="connsiteY8" fmla="*/ 1351121 h 2141220"/>
              <a:gd name="connsiteX9" fmla="*/ 965835 w 1478280"/>
              <a:gd name="connsiteY9" fmla="*/ 1101090 h 2141220"/>
              <a:gd name="connsiteX10" fmla="*/ 830580 w 1478280"/>
              <a:gd name="connsiteY10" fmla="*/ 807720 h 2141220"/>
              <a:gd name="connsiteX11" fmla="*/ 243364 w 1478280"/>
              <a:gd name="connsiteY11" fmla="*/ 1034891 h 2141220"/>
              <a:gd name="connsiteX12" fmla="*/ 168592 w 1478280"/>
              <a:gd name="connsiteY12" fmla="*/ 838200 h 2141220"/>
              <a:gd name="connsiteX13" fmla="*/ 777240 w 1478280"/>
              <a:gd name="connsiteY13" fmla="*/ 594360 h 2141220"/>
              <a:gd name="connsiteX14" fmla="*/ 685800 w 1478280"/>
              <a:gd name="connsiteY14" fmla="*/ 434340 h 2141220"/>
              <a:gd name="connsiteX15" fmla="*/ 160020 w 1478280"/>
              <a:gd name="connsiteY15" fmla="*/ 609600 h 2141220"/>
              <a:gd name="connsiteX16" fmla="*/ 0 w 1478280"/>
              <a:gd name="connsiteY16" fmla="*/ 304800 h 2141220"/>
              <a:gd name="connsiteX0" fmla="*/ 0 w 1478280"/>
              <a:gd name="connsiteY0" fmla="*/ 304800 h 2141220"/>
              <a:gd name="connsiteX1" fmla="*/ 762000 w 1478280"/>
              <a:gd name="connsiteY1" fmla="*/ 0 h 2141220"/>
              <a:gd name="connsiteX2" fmla="*/ 1478280 w 1478280"/>
              <a:gd name="connsiteY2" fmla="*/ 1744980 h 2141220"/>
              <a:gd name="connsiteX3" fmla="*/ 518160 w 1478280"/>
              <a:gd name="connsiteY3" fmla="*/ 2141220 h 2141220"/>
              <a:gd name="connsiteX4" fmla="*/ 434340 w 1478280"/>
              <a:gd name="connsiteY4" fmla="*/ 1943100 h 2141220"/>
              <a:gd name="connsiteX5" fmla="*/ 1181100 w 1478280"/>
              <a:gd name="connsiteY5" fmla="*/ 1638300 h 2141220"/>
              <a:gd name="connsiteX6" fmla="*/ 1055370 w 1478280"/>
              <a:gd name="connsiteY6" fmla="*/ 1315879 h 2141220"/>
              <a:gd name="connsiteX7" fmla="*/ 456724 w 1478280"/>
              <a:gd name="connsiteY7" fmla="*/ 1538764 h 2141220"/>
              <a:gd name="connsiteX8" fmla="*/ 364331 w 1478280"/>
              <a:gd name="connsiteY8" fmla="*/ 1351121 h 2141220"/>
              <a:gd name="connsiteX9" fmla="*/ 965835 w 1478280"/>
              <a:gd name="connsiteY9" fmla="*/ 1101090 h 2141220"/>
              <a:gd name="connsiteX10" fmla="*/ 830580 w 1478280"/>
              <a:gd name="connsiteY10" fmla="*/ 807720 h 2141220"/>
              <a:gd name="connsiteX11" fmla="*/ 243364 w 1478280"/>
              <a:gd name="connsiteY11" fmla="*/ 1034891 h 2141220"/>
              <a:gd name="connsiteX12" fmla="*/ 168592 w 1478280"/>
              <a:gd name="connsiteY12" fmla="*/ 838200 h 2141220"/>
              <a:gd name="connsiteX13" fmla="*/ 755809 w 1478280"/>
              <a:gd name="connsiteY13" fmla="*/ 591979 h 2141220"/>
              <a:gd name="connsiteX14" fmla="*/ 685800 w 1478280"/>
              <a:gd name="connsiteY14" fmla="*/ 434340 h 2141220"/>
              <a:gd name="connsiteX15" fmla="*/ 160020 w 1478280"/>
              <a:gd name="connsiteY15" fmla="*/ 609600 h 2141220"/>
              <a:gd name="connsiteX16" fmla="*/ 0 w 1478280"/>
              <a:gd name="connsiteY16" fmla="*/ 304800 h 2141220"/>
              <a:gd name="connsiteX0" fmla="*/ 0 w 1478280"/>
              <a:gd name="connsiteY0" fmla="*/ 304800 h 2141220"/>
              <a:gd name="connsiteX1" fmla="*/ 762000 w 1478280"/>
              <a:gd name="connsiteY1" fmla="*/ 0 h 2141220"/>
              <a:gd name="connsiteX2" fmla="*/ 1478280 w 1478280"/>
              <a:gd name="connsiteY2" fmla="*/ 1744980 h 2141220"/>
              <a:gd name="connsiteX3" fmla="*/ 518160 w 1478280"/>
              <a:gd name="connsiteY3" fmla="*/ 2141220 h 2141220"/>
              <a:gd name="connsiteX4" fmla="*/ 434340 w 1478280"/>
              <a:gd name="connsiteY4" fmla="*/ 1943100 h 2141220"/>
              <a:gd name="connsiteX5" fmla="*/ 1181100 w 1478280"/>
              <a:gd name="connsiteY5" fmla="*/ 1638300 h 2141220"/>
              <a:gd name="connsiteX6" fmla="*/ 1055370 w 1478280"/>
              <a:gd name="connsiteY6" fmla="*/ 1315879 h 2141220"/>
              <a:gd name="connsiteX7" fmla="*/ 456724 w 1478280"/>
              <a:gd name="connsiteY7" fmla="*/ 1538764 h 2141220"/>
              <a:gd name="connsiteX8" fmla="*/ 364331 w 1478280"/>
              <a:gd name="connsiteY8" fmla="*/ 1351121 h 2141220"/>
              <a:gd name="connsiteX9" fmla="*/ 965835 w 1478280"/>
              <a:gd name="connsiteY9" fmla="*/ 1101090 h 2141220"/>
              <a:gd name="connsiteX10" fmla="*/ 830580 w 1478280"/>
              <a:gd name="connsiteY10" fmla="*/ 807720 h 2141220"/>
              <a:gd name="connsiteX11" fmla="*/ 243364 w 1478280"/>
              <a:gd name="connsiteY11" fmla="*/ 1034891 h 2141220"/>
              <a:gd name="connsiteX12" fmla="*/ 159067 w 1478280"/>
              <a:gd name="connsiteY12" fmla="*/ 833438 h 2141220"/>
              <a:gd name="connsiteX13" fmla="*/ 755809 w 1478280"/>
              <a:gd name="connsiteY13" fmla="*/ 591979 h 2141220"/>
              <a:gd name="connsiteX14" fmla="*/ 685800 w 1478280"/>
              <a:gd name="connsiteY14" fmla="*/ 434340 h 2141220"/>
              <a:gd name="connsiteX15" fmla="*/ 160020 w 1478280"/>
              <a:gd name="connsiteY15" fmla="*/ 609600 h 2141220"/>
              <a:gd name="connsiteX16" fmla="*/ 0 w 1478280"/>
              <a:gd name="connsiteY16" fmla="*/ 304800 h 2141220"/>
              <a:gd name="connsiteX0" fmla="*/ 0 w 1478280"/>
              <a:gd name="connsiteY0" fmla="*/ 304800 h 2141220"/>
              <a:gd name="connsiteX1" fmla="*/ 762000 w 1478280"/>
              <a:gd name="connsiteY1" fmla="*/ 0 h 2141220"/>
              <a:gd name="connsiteX2" fmla="*/ 1478280 w 1478280"/>
              <a:gd name="connsiteY2" fmla="*/ 1744980 h 2141220"/>
              <a:gd name="connsiteX3" fmla="*/ 518160 w 1478280"/>
              <a:gd name="connsiteY3" fmla="*/ 2141220 h 2141220"/>
              <a:gd name="connsiteX4" fmla="*/ 434340 w 1478280"/>
              <a:gd name="connsiteY4" fmla="*/ 1943100 h 2141220"/>
              <a:gd name="connsiteX5" fmla="*/ 1181100 w 1478280"/>
              <a:gd name="connsiteY5" fmla="*/ 1638300 h 2141220"/>
              <a:gd name="connsiteX6" fmla="*/ 1055370 w 1478280"/>
              <a:gd name="connsiteY6" fmla="*/ 1315879 h 2141220"/>
              <a:gd name="connsiteX7" fmla="*/ 456724 w 1478280"/>
              <a:gd name="connsiteY7" fmla="*/ 1538764 h 2141220"/>
              <a:gd name="connsiteX8" fmla="*/ 364331 w 1478280"/>
              <a:gd name="connsiteY8" fmla="*/ 1351121 h 2141220"/>
              <a:gd name="connsiteX9" fmla="*/ 965835 w 1478280"/>
              <a:gd name="connsiteY9" fmla="*/ 1101090 h 2141220"/>
              <a:gd name="connsiteX10" fmla="*/ 830580 w 1478280"/>
              <a:gd name="connsiteY10" fmla="*/ 807720 h 2141220"/>
              <a:gd name="connsiteX11" fmla="*/ 243364 w 1478280"/>
              <a:gd name="connsiteY11" fmla="*/ 1034891 h 2141220"/>
              <a:gd name="connsiteX12" fmla="*/ 159067 w 1478280"/>
              <a:gd name="connsiteY12" fmla="*/ 833438 h 2141220"/>
              <a:gd name="connsiteX13" fmla="*/ 755809 w 1478280"/>
              <a:gd name="connsiteY13" fmla="*/ 591979 h 2141220"/>
              <a:gd name="connsiteX14" fmla="*/ 685800 w 1478280"/>
              <a:gd name="connsiteY14" fmla="*/ 434340 h 2141220"/>
              <a:gd name="connsiteX15" fmla="*/ 140970 w 1478280"/>
              <a:gd name="connsiteY15" fmla="*/ 621506 h 2141220"/>
              <a:gd name="connsiteX16" fmla="*/ 0 w 1478280"/>
              <a:gd name="connsiteY16" fmla="*/ 304800 h 2141220"/>
              <a:gd name="connsiteX0" fmla="*/ 0 w 1494949"/>
              <a:gd name="connsiteY0" fmla="*/ 304800 h 2141220"/>
              <a:gd name="connsiteX1" fmla="*/ 762000 w 1494949"/>
              <a:gd name="connsiteY1" fmla="*/ 0 h 2141220"/>
              <a:gd name="connsiteX2" fmla="*/ 1494949 w 1494949"/>
              <a:gd name="connsiteY2" fmla="*/ 1752124 h 2141220"/>
              <a:gd name="connsiteX3" fmla="*/ 518160 w 1494949"/>
              <a:gd name="connsiteY3" fmla="*/ 2141220 h 2141220"/>
              <a:gd name="connsiteX4" fmla="*/ 434340 w 1494949"/>
              <a:gd name="connsiteY4" fmla="*/ 1943100 h 2141220"/>
              <a:gd name="connsiteX5" fmla="*/ 1181100 w 1494949"/>
              <a:gd name="connsiteY5" fmla="*/ 1638300 h 2141220"/>
              <a:gd name="connsiteX6" fmla="*/ 1055370 w 1494949"/>
              <a:gd name="connsiteY6" fmla="*/ 1315879 h 2141220"/>
              <a:gd name="connsiteX7" fmla="*/ 456724 w 1494949"/>
              <a:gd name="connsiteY7" fmla="*/ 1538764 h 2141220"/>
              <a:gd name="connsiteX8" fmla="*/ 364331 w 1494949"/>
              <a:gd name="connsiteY8" fmla="*/ 1351121 h 2141220"/>
              <a:gd name="connsiteX9" fmla="*/ 965835 w 1494949"/>
              <a:gd name="connsiteY9" fmla="*/ 1101090 h 2141220"/>
              <a:gd name="connsiteX10" fmla="*/ 830580 w 1494949"/>
              <a:gd name="connsiteY10" fmla="*/ 807720 h 2141220"/>
              <a:gd name="connsiteX11" fmla="*/ 243364 w 1494949"/>
              <a:gd name="connsiteY11" fmla="*/ 1034891 h 2141220"/>
              <a:gd name="connsiteX12" fmla="*/ 159067 w 1494949"/>
              <a:gd name="connsiteY12" fmla="*/ 833438 h 2141220"/>
              <a:gd name="connsiteX13" fmla="*/ 755809 w 1494949"/>
              <a:gd name="connsiteY13" fmla="*/ 591979 h 2141220"/>
              <a:gd name="connsiteX14" fmla="*/ 685800 w 1494949"/>
              <a:gd name="connsiteY14" fmla="*/ 434340 h 2141220"/>
              <a:gd name="connsiteX15" fmla="*/ 140970 w 1494949"/>
              <a:gd name="connsiteY15" fmla="*/ 621506 h 2141220"/>
              <a:gd name="connsiteX16" fmla="*/ 0 w 1494949"/>
              <a:gd name="connsiteY16" fmla="*/ 304800 h 2141220"/>
              <a:gd name="connsiteX0" fmla="*/ 0 w 1497330"/>
              <a:gd name="connsiteY0" fmla="*/ 304800 h 2141220"/>
              <a:gd name="connsiteX1" fmla="*/ 762000 w 1497330"/>
              <a:gd name="connsiteY1" fmla="*/ 0 h 2141220"/>
              <a:gd name="connsiteX2" fmla="*/ 1497330 w 1497330"/>
              <a:gd name="connsiteY2" fmla="*/ 1764031 h 2141220"/>
              <a:gd name="connsiteX3" fmla="*/ 518160 w 1497330"/>
              <a:gd name="connsiteY3" fmla="*/ 2141220 h 2141220"/>
              <a:gd name="connsiteX4" fmla="*/ 434340 w 1497330"/>
              <a:gd name="connsiteY4" fmla="*/ 1943100 h 2141220"/>
              <a:gd name="connsiteX5" fmla="*/ 1181100 w 1497330"/>
              <a:gd name="connsiteY5" fmla="*/ 1638300 h 2141220"/>
              <a:gd name="connsiteX6" fmla="*/ 1055370 w 1497330"/>
              <a:gd name="connsiteY6" fmla="*/ 1315879 h 2141220"/>
              <a:gd name="connsiteX7" fmla="*/ 456724 w 1497330"/>
              <a:gd name="connsiteY7" fmla="*/ 1538764 h 2141220"/>
              <a:gd name="connsiteX8" fmla="*/ 364331 w 1497330"/>
              <a:gd name="connsiteY8" fmla="*/ 1351121 h 2141220"/>
              <a:gd name="connsiteX9" fmla="*/ 965835 w 1497330"/>
              <a:gd name="connsiteY9" fmla="*/ 1101090 h 2141220"/>
              <a:gd name="connsiteX10" fmla="*/ 830580 w 1497330"/>
              <a:gd name="connsiteY10" fmla="*/ 807720 h 2141220"/>
              <a:gd name="connsiteX11" fmla="*/ 243364 w 1497330"/>
              <a:gd name="connsiteY11" fmla="*/ 1034891 h 2141220"/>
              <a:gd name="connsiteX12" fmla="*/ 159067 w 1497330"/>
              <a:gd name="connsiteY12" fmla="*/ 833438 h 2141220"/>
              <a:gd name="connsiteX13" fmla="*/ 755809 w 1497330"/>
              <a:gd name="connsiteY13" fmla="*/ 591979 h 2141220"/>
              <a:gd name="connsiteX14" fmla="*/ 685800 w 1497330"/>
              <a:gd name="connsiteY14" fmla="*/ 434340 h 2141220"/>
              <a:gd name="connsiteX15" fmla="*/ 140970 w 1497330"/>
              <a:gd name="connsiteY15" fmla="*/ 621506 h 2141220"/>
              <a:gd name="connsiteX16" fmla="*/ 0 w 1497330"/>
              <a:gd name="connsiteY16" fmla="*/ 304800 h 2141220"/>
              <a:gd name="connsiteX0" fmla="*/ 0 w 1497330"/>
              <a:gd name="connsiteY0" fmla="*/ 304800 h 2141220"/>
              <a:gd name="connsiteX1" fmla="*/ 762000 w 1497330"/>
              <a:gd name="connsiteY1" fmla="*/ 0 h 2141220"/>
              <a:gd name="connsiteX2" fmla="*/ 1497330 w 1497330"/>
              <a:gd name="connsiteY2" fmla="*/ 1764031 h 2141220"/>
              <a:gd name="connsiteX3" fmla="*/ 518160 w 1497330"/>
              <a:gd name="connsiteY3" fmla="*/ 2141220 h 2141220"/>
              <a:gd name="connsiteX4" fmla="*/ 434340 w 1497330"/>
              <a:gd name="connsiteY4" fmla="*/ 1943100 h 2141220"/>
              <a:gd name="connsiteX5" fmla="*/ 1176338 w 1497330"/>
              <a:gd name="connsiteY5" fmla="*/ 1628775 h 2141220"/>
              <a:gd name="connsiteX6" fmla="*/ 1055370 w 1497330"/>
              <a:gd name="connsiteY6" fmla="*/ 1315879 h 2141220"/>
              <a:gd name="connsiteX7" fmla="*/ 456724 w 1497330"/>
              <a:gd name="connsiteY7" fmla="*/ 1538764 h 2141220"/>
              <a:gd name="connsiteX8" fmla="*/ 364331 w 1497330"/>
              <a:gd name="connsiteY8" fmla="*/ 1351121 h 2141220"/>
              <a:gd name="connsiteX9" fmla="*/ 965835 w 1497330"/>
              <a:gd name="connsiteY9" fmla="*/ 1101090 h 2141220"/>
              <a:gd name="connsiteX10" fmla="*/ 830580 w 1497330"/>
              <a:gd name="connsiteY10" fmla="*/ 807720 h 2141220"/>
              <a:gd name="connsiteX11" fmla="*/ 243364 w 1497330"/>
              <a:gd name="connsiteY11" fmla="*/ 1034891 h 2141220"/>
              <a:gd name="connsiteX12" fmla="*/ 159067 w 1497330"/>
              <a:gd name="connsiteY12" fmla="*/ 833438 h 2141220"/>
              <a:gd name="connsiteX13" fmla="*/ 755809 w 1497330"/>
              <a:gd name="connsiteY13" fmla="*/ 591979 h 2141220"/>
              <a:gd name="connsiteX14" fmla="*/ 685800 w 1497330"/>
              <a:gd name="connsiteY14" fmla="*/ 434340 h 2141220"/>
              <a:gd name="connsiteX15" fmla="*/ 140970 w 1497330"/>
              <a:gd name="connsiteY15" fmla="*/ 621506 h 2141220"/>
              <a:gd name="connsiteX16" fmla="*/ 0 w 1497330"/>
              <a:gd name="connsiteY16" fmla="*/ 304800 h 2141220"/>
              <a:gd name="connsiteX0" fmla="*/ 0 w 1497330"/>
              <a:gd name="connsiteY0" fmla="*/ 304800 h 2141220"/>
              <a:gd name="connsiteX1" fmla="*/ 762000 w 1497330"/>
              <a:gd name="connsiteY1" fmla="*/ 0 h 2141220"/>
              <a:gd name="connsiteX2" fmla="*/ 1497330 w 1497330"/>
              <a:gd name="connsiteY2" fmla="*/ 1764031 h 2141220"/>
              <a:gd name="connsiteX3" fmla="*/ 518160 w 1497330"/>
              <a:gd name="connsiteY3" fmla="*/ 2141220 h 2141220"/>
              <a:gd name="connsiteX4" fmla="*/ 584358 w 1497330"/>
              <a:gd name="connsiteY4" fmla="*/ 1864519 h 2141220"/>
              <a:gd name="connsiteX5" fmla="*/ 1176338 w 1497330"/>
              <a:gd name="connsiteY5" fmla="*/ 1628775 h 2141220"/>
              <a:gd name="connsiteX6" fmla="*/ 1055370 w 1497330"/>
              <a:gd name="connsiteY6" fmla="*/ 1315879 h 2141220"/>
              <a:gd name="connsiteX7" fmla="*/ 456724 w 1497330"/>
              <a:gd name="connsiteY7" fmla="*/ 1538764 h 2141220"/>
              <a:gd name="connsiteX8" fmla="*/ 364331 w 1497330"/>
              <a:gd name="connsiteY8" fmla="*/ 1351121 h 2141220"/>
              <a:gd name="connsiteX9" fmla="*/ 965835 w 1497330"/>
              <a:gd name="connsiteY9" fmla="*/ 1101090 h 2141220"/>
              <a:gd name="connsiteX10" fmla="*/ 830580 w 1497330"/>
              <a:gd name="connsiteY10" fmla="*/ 807720 h 2141220"/>
              <a:gd name="connsiteX11" fmla="*/ 243364 w 1497330"/>
              <a:gd name="connsiteY11" fmla="*/ 1034891 h 2141220"/>
              <a:gd name="connsiteX12" fmla="*/ 159067 w 1497330"/>
              <a:gd name="connsiteY12" fmla="*/ 833438 h 2141220"/>
              <a:gd name="connsiteX13" fmla="*/ 755809 w 1497330"/>
              <a:gd name="connsiteY13" fmla="*/ 591979 h 2141220"/>
              <a:gd name="connsiteX14" fmla="*/ 685800 w 1497330"/>
              <a:gd name="connsiteY14" fmla="*/ 434340 h 2141220"/>
              <a:gd name="connsiteX15" fmla="*/ 140970 w 1497330"/>
              <a:gd name="connsiteY15" fmla="*/ 621506 h 2141220"/>
              <a:gd name="connsiteX16" fmla="*/ 0 w 1497330"/>
              <a:gd name="connsiteY16" fmla="*/ 304800 h 2141220"/>
              <a:gd name="connsiteX0" fmla="*/ 0 w 1497330"/>
              <a:gd name="connsiteY0" fmla="*/ 304800 h 2081689"/>
              <a:gd name="connsiteX1" fmla="*/ 762000 w 1497330"/>
              <a:gd name="connsiteY1" fmla="*/ 0 h 2081689"/>
              <a:gd name="connsiteX2" fmla="*/ 1497330 w 1497330"/>
              <a:gd name="connsiteY2" fmla="*/ 1764031 h 2081689"/>
              <a:gd name="connsiteX3" fmla="*/ 675323 w 1497330"/>
              <a:gd name="connsiteY3" fmla="*/ 2081689 h 2081689"/>
              <a:gd name="connsiteX4" fmla="*/ 584358 w 1497330"/>
              <a:gd name="connsiteY4" fmla="*/ 1864519 h 2081689"/>
              <a:gd name="connsiteX5" fmla="*/ 1176338 w 1497330"/>
              <a:gd name="connsiteY5" fmla="*/ 1628775 h 2081689"/>
              <a:gd name="connsiteX6" fmla="*/ 1055370 w 1497330"/>
              <a:gd name="connsiteY6" fmla="*/ 1315879 h 2081689"/>
              <a:gd name="connsiteX7" fmla="*/ 456724 w 1497330"/>
              <a:gd name="connsiteY7" fmla="*/ 1538764 h 2081689"/>
              <a:gd name="connsiteX8" fmla="*/ 364331 w 1497330"/>
              <a:gd name="connsiteY8" fmla="*/ 1351121 h 2081689"/>
              <a:gd name="connsiteX9" fmla="*/ 965835 w 1497330"/>
              <a:gd name="connsiteY9" fmla="*/ 1101090 h 2081689"/>
              <a:gd name="connsiteX10" fmla="*/ 830580 w 1497330"/>
              <a:gd name="connsiteY10" fmla="*/ 807720 h 2081689"/>
              <a:gd name="connsiteX11" fmla="*/ 243364 w 1497330"/>
              <a:gd name="connsiteY11" fmla="*/ 1034891 h 2081689"/>
              <a:gd name="connsiteX12" fmla="*/ 159067 w 1497330"/>
              <a:gd name="connsiteY12" fmla="*/ 833438 h 2081689"/>
              <a:gd name="connsiteX13" fmla="*/ 755809 w 1497330"/>
              <a:gd name="connsiteY13" fmla="*/ 591979 h 2081689"/>
              <a:gd name="connsiteX14" fmla="*/ 685800 w 1497330"/>
              <a:gd name="connsiteY14" fmla="*/ 434340 h 2081689"/>
              <a:gd name="connsiteX15" fmla="*/ 140970 w 1497330"/>
              <a:gd name="connsiteY15" fmla="*/ 621506 h 2081689"/>
              <a:gd name="connsiteX16" fmla="*/ 0 w 1497330"/>
              <a:gd name="connsiteY16" fmla="*/ 304800 h 20816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97330" h="2081689">
                <a:moveTo>
                  <a:pt x="0" y="304800"/>
                </a:moveTo>
                <a:lnTo>
                  <a:pt x="762000" y="0"/>
                </a:lnTo>
                <a:lnTo>
                  <a:pt x="1497330" y="1764031"/>
                </a:lnTo>
                <a:lnTo>
                  <a:pt x="675323" y="2081689"/>
                </a:lnTo>
                <a:lnTo>
                  <a:pt x="584358" y="1864519"/>
                </a:lnTo>
                <a:lnTo>
                  <a:pt x="1176338" y="1628775"/>
                </a:lnTo>
                <a:lnTo>
                  <a:pt x="1055370" y="1315879"/>
                </a:lnTo>
                <a:lnTo>
                  <a:pt x="456724" y="1538764"/>
                </a:lnTo>
                <a:lnTo>
                  <a:pt x="364331" y="1351121"/>
                </a:lnTo>
                <a:lnTo>
                  <a:pt x="965835" y="1101090"/>
                </a:lnTo>
                <a:lnTo>
                  <a:pt x="830580" y="807720"/>
                </a:lnTo>
                <a:lnTo>
                  <a:pt x="243364" y="1034891"/>
                </a:lnTo>
                <a:lnTo>
                  <a:pt x="159067" y="833438"/>
                </a:lnTo>
                <a:lnTo>
                  <a:pt x="755809" y="591979"/>
                </a:lnTo>
                <a:lnTo>
                  <a:pt x="685800" y="434340"/>
                </a:lnTo>
                <a:lnTo>
                  <a:pt x="140970" y="621506"/>
                </a:lnTo>
                <a:lnTo>
                  <a:pt x="0" y="304800"/>
                </a:lnTo>
                <a:close/>
              </a:path>
            </a:pathLst>
          </a:custGeom>
          <a:solidFill>
            <a:srgbClr val="FE0000">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Freeform 5"/>
          <p:cNvSpPr/>
          <p:nvPr/>
        </p:nvSpPr>
        <p:spPr>
          <a:xfrm>
            <a:off x="3304223" y="2554604"/>
            <a:ext cx="1498282" cy="2192655"/>
          </a:xfrm>
          <a:custGeom>
            <a:avLst/>
            <a:gdLst>
              <a:gd name="connsiteX0" fmla="*/ 807720 w 1455420"/>
              <a:gd name="connsiteY0" fmla="*/ 243840 h 2164080"/>
              <a:gd name="connsiteX1" fmla="*/ 236220 w 1455420"/>
              <a:gd name="connsiteY1" fmla="*/ 518160 h 2164080"/>
              <a:gd name="connsiteX2" fmla="*/ 335280 w 1455420"/>
              <a:gd name="connsiteY2" fmla="*/ 784860 h 2164080"/>
              <a:gd name="connsiteX3" fmla="*/ 960120 w 1455420"/>
              <a:gd name="connsiteY3" fmla="*/ 556260 h 2164080"/>
              <a:gd name="connsiteX4" fmla="*/ 1013460 w 1455420"/>
              <a:gd name="connsiteY4" fmla="*/ 762000 h 2164080"/>
              <a:gd name="connsiteX5" fmla="*/ 449580 w 1455420"/>
              <a:gd name="connsiteY5" fmla="*/ 998220 h 2164080"/>
              <a:gd name="connsiteX6" fmla="*/ 541020 w 1455420"/>
              <a:gd name="connsiteY6" fmla="*/ 1303020 h 2164080"/>
              <a:gd name="connsiteX7" fmla="*/ 1135380 w 1455420"/>
              <a:gd name="connsiteY7" fmla="*/ 1074420 h 2164080"/>
              <a:gd name="connsiteX8" fmla="*/ 1203960 w 1455420"/>
              <a:gd name="connsiteY8" fmla="*/ 1287780 h 2164080"/>
              <a:gd name="connsiteX9" fmla="*/ 624840 w 1455420"/>
              <a:gd name="connsiteY9" fmla="*/ 1501140 h 2164080"/>
              <a:gd name="connsiteX10" fmla="*/ 746760 w 1455420"/>
              <a:gd name="connsiteY10" fmla="*/ 1783080 h 2164080"/>
              <a:gd name="connsiteX11" fmla="*/ 1341120 w 1455420"/>
              <a:gd name="connsiteY11" fmla="*/ 1592580 h 2164080"/>
              <a:gd name="connsiteX12" fmla="*/ 1455420 w 1455420"/>
              <a:gd name="connsiteY12" fmla="*/ 1874520 h 2164080"/>
              <a:gd name="connsiteX13" fmla="*/ 647700 w 1455420"/>
              <a:gd name="connsiteY13" fmla="*/ 2164080 h 2164080"/>
              <a:gd name="connsiteX14" fmla="*/ 0 w 1455420"/>
              <a:gd name="connsiteY14" fmla="*/ 449580 h 2164080"/>
              <a:gd name="connsiteX15" fmla="*/ 541020 w 1455420"/>
              <a:gd name="connsiteY15" fmla="*/ 152400 h 2164080"/>
              <a:gd name="connsiteX16" fmla="*/ 579120 w 1455420"/>
              <a:gd name="connsiteY16" fmla="*/ 68580 h 2164080"/>
              <a:gd name="connsiteX17" fmla="*/ 579120 w 1455420"/>
              <a:gd name="connsiteY17" fmla="*/ 68580 h 2164080"/>
              <a:gd name="connsiteX18" fmla="*/ 693420 w 1455420"/>
              <a:gd name="connsiteY18" fmla="*/ 0 h 2164080"/>
              <a:gd name="connsiteX19" fmla="*/ 807720 w 1455420"/>
              <a:gd name="connsiteY19" fmla="*/ 243840 h 2164080"/>
              <a:gd name="connsiteX0" fmla="*/ 807720 w 1455420"/>
              <a:gd name="connsiteY0" fmla="*/ 243840 h 2164080"/>
              <a:gd name="connsiteX1" fmla="*/ 236220 w 1455420"/>
              <a:gd name="connsiteY1" fmla="*/ 518160 h 2164080"/>
              <a:gd name="connsiteX2" fmla="*/ 335280 w 1455420"/>
              <a:gd name="connsiteY2" fmla="*/ 784860 h 2164080"/>
              <a:gd name="connsiteX3" fmla="*/ 960120 w 1455420"/>
              <a:gd name="connsiteY3" fmla="*/ 556260 h 2164080"/>
              <a:gd name="connsiteX4" fmla="*/ 1013460 w 1455420"/>
              <a:gd name="connsiteY4" fmla="*/ 762000 h 2164080"/>
              <a:gd name="connsiteX5" fmla="*/ 449580 w 1455420"/>
              <a:gd name="connsiteY5" fmla="*/ 998220 h 2164080"/>
              <a:gd name="connsiteX6" fmla="*/ 541020 w 1455420"/>
              <a:gd name="connsiteY6" fmla="*/ 1303020 h 2164080"/>
              <a:gd name="connsiteX7" fmla="*/ 1149667 w 1455420"/>
              <a:gd name="connsiteY7" fmla="*/ 1069657 h 2164080"/>
              <a:gd name="connsiteX8" fmla="*/ 1203960 w 1455420"/>
              <a:gd name="connsiteY8" fmla="*/ 1287780 h 2164080"/>
              <a:gd name="connsiteX9" fmla="*/ 624840 w 1455420"/>
              <a:gd name="connsiteY9" fmla="*/ 1501140 h 2164080"/>
              <a:gd name="connsiteX10" fmla="*/ 746760 w 1455420"/>
              <a:gd name="connsiteY10" fmla="*/ 1783080 h 2164080"/>
              <a:gd name="connsiteX11" fmla="*/ 1341120 w 1455420"/>
              <a:gd name="connsiteY11" fmla="*/ 1592580 h 2164080"/>
              <a:gd name="connsiteX12" fmla="*/ 1455420 w 1455420"/>
              <a:gd name="connsiteY12" fmla="*/ 1874520 h 2164080"/>
              <a:gd name="connsiteX13" fmla="*/ 647700 w 1455420"/>
              <a:gd name="connsiteY13" fmla="*/ 2164080 h 2164080"/>
              <a:gd name="connsiteX14" fmla="*/ 0 w 1455420"/>
              <a:gd name="connsiteY14" fmla="*/ 449580 h 2164080"/>
              <a:gd name="connsiteX15" fmla="*/ 541020 w 1455420"/>
              <a:gd name="connsiteY15" fmla="*/ 152400 h 2164080"/>
              <a:gd name="connsiteX16" fmla="*/ 579120 w 1455420"/>
              <a:gd name="connsiteY16" fmla="*/ 68580 h 2164080"/>
              <a:gd name="connsiteX17" fmla="*/ 579120 w 1455420"/>
              <a:gd name="connsiteY17" fmla="*/ 68580 h 2164080"/>
              <a:gd name="connsiteX18" fmla="*/ 693420 w 1455420"/>
              <a:gd name="connsiteY18" fmla="*/ 0 h 2164080"/>
              <a:gd name="connsiteX19" fmla="*/ 807720 w 1455420"/>
              <a:gd name="connsiteY19" fmla="*/ 243840 h 2164080"/>
              <a:gd name="connsiteX0" fmla="*/ 807720 w 1455420"/>
              <a:gd name="connsiteY0" fmla="*/ 243840 h 2164080"/>
              <a:gd name="connsiteX1" fmla="*/ 236220 w 1455420"/>
              <a:gd name="connsiteY1" fmla="*/ 518160 h 2164080"/>
              <a:gd name="connsiteX2" fmla="*/ 335280 w 1455420"/>
              <a:gd name="connsiteY2" fmla="*/ 784860 h 2164080"/>
              <a:gd name="connsiteX3" fmla="*/ 960120 w 1455420"/>
              <a:gd name="connsiteY3" fmla="*/ 556260 h 2164080"/>
              <a:gd name="connsiteX4" fmla="*/ 1013460 w 1455420"/>
              <a:gd name="connsiteY4" fmla="*/ 762000 h 2164080"/>
              <a:gd name="connsiteX5" fmla="*/ 449580 w 1455420"/>
              <a:gd name="connsiteY5" fmla="*/ 998220 h 2164080"/>
              <a:gd name="connsiteX6" fmla="*/ 541020 w 1455420"/>
              <a:gd name="connsiteY6" fmla="*/ 1303020 h 2164080"/>
              <a:gd name="connsiteX7" fmla="*/ 1149667 w 1455420"/>
              <a:gd name="connsiteY7" fmla="*/ 1069657 h 2164080"/>
              <a:gd name="connsiteX8" fmla="*/ 1234916 w 1455420"/>
              <a:gd name="connsiteY8" fmla="*/ 1268730 h 2164080"/>
              <a:gd name="connsiteX9" fmla="*/ 624840 w 1455420"/>
              <a:gd name="connsiteY9" fmla="*/ 1501140 h 2164080"/>
              <a:gd name="connsiteX10" fmla="*/ 746760 w 1455420"/>
              <a:gd name="connsiteY10" fmla="*/ 1783080 h 2164080"/>
              <a:gd name="connsiteX11" fmla="*/ 1341120 w 1455420"/>
              <a:gd name="connsiteY11" fmla="*/ 1592580 h 2164080"/>
              <a:gd name="connsiteX12" fmla="*/ 1455420 w 1455420"/>
              <a:gd name="connsiteY12" fmla="*/ 1874520 h 2164080"/>
              <a:gd name="connsiteX13" fmla="*/ 647700 w 1455420"/>
              <a:gd name="connsiteY13" fmla="*/ 2164080 h 2164080"/>
              <a:gd name="connsiteX14" fmla="*/ 0 w 1455420"/>
              <a:gd name="connsiteY14" fmla="*/ 449580 h 2164080"/>
              <a:gd name="connsiteX15" fmla="*/ 541020 w 1455420"/>
              <a:gd name="connsiteY15" fmla="*/ 152400 h 2164080"/>
              <a:gd name="connsiteX16" fmla="*/ 579120 w 1455420"/>
              <a:gd name="connsiteY16" fmla="*/ 68580 h 2164080"/>
              <a:gd name="connsiteX17" fmla="*/ 579120 w 1455420"/>
              <a:gd name="connsiteY17" fmla="*/ 68580 h 2164080"/>
              <a:gd name="connsiteX18" fmla="*/ 693420 w 1455420"/>
              <a:gd name="connsiteY18" fmla="*/ 0 h 2164080"/>
              <a:gd name="connsiteX19" fmla="*/ 807720 w 1455420"/>
              <a:gd name="connsiteY19" fmla="*/ 243840 h 2164080"/>
              <a:gd name="connsiteX0" fmla="*/ 807720 w 1455420"/>
              <a:gd name="connsiteY0" fmla="*/ 243840 h 2164080"/>
              <a:gd name="connsiteX1" fmla="*/ 236220 w 1455420"/>
              <a:gd name="connsiteY1" fmla="*/ 518160 h 2164080"/>
              <a:gd name="connsiteX2" fmla="*/ 335280 w 1455420"/>
              <a:gd name="connsiteY2" fmla="*/ 784860 h 2164080"/>
              <a:gd name="connsiteX3" fmla="*/ 960120 w 1455420"/>
              <a:gd name="connsiteY3" fmla="*/ 556260 h 2164080"/>
              <a:gd name="connsiteX4" fmla="*/ 1013460 w 1455420"/>
              <a:gd name="connsiteY4" fmla="*/ 762000 h 2164080"/>
              <a:gd name="connsiteX5" fmla="*/ 449580 w 1455420"/>
              <a:gd name="connsiteY5" fmla="*/ 998220 h 2164080"/>
              <a:gd name="connsiteX6" fmla="*/ 541020 w 1455420"/>
              <a:gd name="connsiteY6" fmla="*/ 1303020 h 2164080"/>
              <a:gd name="connsiteX7" fmla="*/ 1149667 w 1455420"/>
              <a:gd name="connsiteY7" fmla="*/ 1069657 h 2164080"/>
              <a:gd name="connsiteX8" fmla="*/ 1234916 w 1455420"/>
              <a:gd name="connsiteY8" fmla="*/ 1278255 h 2164080"/>
              <a:gd name="connsiteX9" fmla="*/ 624840 w 1455420"/>
              <a:gd name="connsiteY9" fmla="*/ 1501140 h 2164080"/>
              <a:gd name="connsiteX10" fmla="*/ 746760 w 1455420"/>
              <a:gd name="connsiteY10" fmla="*/ 1783080 h 2164080"/>
              <a:gd name="connsiteX11" fmla="*/ 1341120 w 1455420"/>
              <a:gd name="connsiteY11" fmla="*/ 1592580 h 2164080"/>
              <a:gd name="connsiteX12" fmla="*/ 1455420 w 1455420"/>
              <a:gd name="connsiteY12" fmla="*/ 1874520 h 2164080"/>
              <a:gd name="connsiteX13" fmla="*/ 647700 w 1455420"/>
              <a:gd name="connsiteY13" fmla="*/ 2164080 h 2164080"/>
              <a:gd name="connsiteX14" fmla="*/ 0 w 1455420"/>
              <a:gd name="connsiteY14" fmla="*/ 449580 h 2164080"/>
              <a:gd name="connsiteX15" fmla="*/ 541020 w 1455420"/>
              <a:gd name="connsiteY15" fmla="*/ 152400 h 2164080"/>
              <a:gd name="connsiteX16" fmla="*/ 579120 w 1455420"/>
              <a:gd name="connsiteY16" fmla="*/ 68580 h 2164080"/>
              <a:gd name="connsiteX17" fmla="*/ 579120 w 1455420"/>
              <a:gd name="connsiteY17" fmla="*/ 68580 h 2164080"/>
              <a:gd name="connsiteX18" fmla="*/ 693420 w 1455420"/>
              <a:gd name="connsiteY18" fmla="*/ 0 h 2164080"/>
              <a:gd name="connsiteX19" fmla="*/ 807720 w 1455420"/>
              <a:gd name="connsiteY19" fmla="*/ 243840 h 2164080"/>
              <a:gd name="connsiteX0" fmla="*/ 807720 w 1455420"/>
              <a:gd name="connsiteY0" fmla="*/ 243840 h 2164080"/>
              <a:gd name="connsiteX1" fmla="*/ 236220 w 1455420"/>
              <a:gd name="connsiteY1" fmla="*/ 518160 h 2164080"/>
              <a:gd name="connsiteX2" fmla="*/ 335280 w 1455420"/>
              <a:gd name="connsiteY2" fmla="*/ 784860 h 2164080"/>
              <a:gd name="connsiteX3" fmla="*/ 960120 w 1455420"/>
              <a:gd name="connsiteY3" fmla="*/ 556260 h 2164080"/>
              <a:gd name="connsiteX4" fmla="*/ 1013460 w 1455420"/>
              <a:gd name="connsiteY4" fmla="*/ 762000 h 2164080"/>
              <a:gd name="connsiteX5" fmla="*/ 449580 w 1455420"/>
              <a:gd name="connsiteY5" fmla="*/ 998220 h 2164080"/>
              <a:gd name="connsiteX6" fmla="*/ 541020 w 1455420"/>
              <a:gd name="connsiteY6" fmla="*/ 1303020 h 2164080"/>
              <a:gd name="connsiteX7" fmla="*/ 1149667 w 1455420"/>
              <a:gd name="connsiteY7" fmla="*/ 1069657 h 2164080"/>
              <a:gd name="connsiteX8" fmla="*/ 1234916 w 1455420"/>
              <a:gd name="connsiteY8" fmla="*/ 1278255 h 2164080"/>
              <a:gd name="connsiteX9" fmla="*/ 634365 w 1455420"/>
              <a:gd name="connsiteY9" fmla="*/ 1515428 h 2164080"/>
              <a:gd name="connsiteX10" fmla="*/ 746760 w 1455420"/>
              <a:gd name="connsiteY10" fmla="*/ 1783080 h 2164080"/>
              <a:gd name="connsiteX11" fmla="*/ 1341120 w 1455420"/>
              <a:gd name="connsiteY11" fmla="*/ 1592580 h 2164080"/>
              <a:gd name="connsiteX12" fmla="*/ 1455420 w 1455420"/>
              <a:gd name="connsiteY12" fmla="*/ 1874520 h 2164080"/>
              <a:gd name="connsiteX13" fmla="*/ 647700 w 1455420"/>
              <a:gd name="connsiteY13" fmla="*/ 2164080 h 2164080"/>
              <a:gd name="connsiteX14" fmla="*/ 0 w 1455420"/>
              <a:gd name="connsiteY14" fmla="*/ 449580 h 2164080"/>
              <a:gd name="connsiteX15" fmla="*/ 541020 w 1455420"/>
              <a:gd name="connsiteY15" fmla="*/ 152400 h 2164080"/>
              <a:gd name="connsiteX16" fmla="*/ 579120 w 1455420"/>
              <a:gd name="connsiteY16" fmla="*/ 68580 h 2164080"/>
              <a:gd name="connsiteX17" fmla="*/ 579120 w 1455420"/>
              <a:gd name="connsiteY17" fmla="*/ 68580 h 2164080"/>
              <a:gd name="connsiteX18" fmla="*/ 693420 w 1455420"/>
              <a:gd name="connsiteY18" fmla="*/ 0 h 2164080"/>
              <a:gd name="connsiteX19" fmla="*/ 807720 w 1455420"/>
              <a:gd name="connsiteY19" fmla="*/ 243840 h 2164080"/>
              <a:gd name="connsiteX0" fmla="*/ 807720 w 1455420"/>
              <a:gd name="connsiteY0" fmla="*/ 243840 h 2164080"/>
              <a:gd name="connsiteX1" fmla="*/ 236220 w 1455420"/>
              <a:gd name="connsiteY1" fmla="*/ 518160 h 2164080"/>
              <a:gd name="connsiteX2" fmla="*/ 335280 w 1455420"/>
              <a:gd name="connsiteY2" fmla="*/ 784860 h 2164080"/>
              <a:gd name="connsiteX3" fmla="*/ 960120 w 1455420"/>
              <a:gd name="connsiteY3" fmla="*/ 556260 h 2164080"/>
              <a:gd name="connsiteX4" fmla="*/ 1013460 w 1455420"/>
              <a:gd name="connsiteY4" fmla="*/ 762000 h 2164080"/>
              <a:gd name="connsiteX5" fmla="*/ 449580 w 1455420"/>
              <a:gd name="connsiteY5" fmla="*/ 998220 h 2164080"/>
              <a:gd name="connsiteX6" fmla="*/ 541020 w 1455420"/>
              <a:gd name="connsiteY6" fmla="*/ 1303020 h 2164080"/>
              <a:gd name="connsiteX7" fmla="*/ 1149667 w 1455420"/>
              <a:gd name="connsiteY7" fmla="*/ 1069657 h 2164080"/>
              <a:gd name="connsiteX8" fmla="*/ 1234916 w 1455420"/>
              <a:gd name="connsiteY8" fmla="*/ 1278255 h 2164080"/>
              <a:gd name="connsiteX9" fmla="*/ 634365 w 1455420"/>
              <a:gd name="connsiteY9" fmla="*/ 1515428 h 2164080"/>
              <a:gd name="connsiteX10" fmla="*/ 746760 w 1455420"/>
              <a:gd name="connsiteY10" fmla="*/ 1783080 h 2164080"/>
              <a:gd name="connsiteX11" fmla="*/ 1362551 w 1455420"/>
              <a:gd name="connsiteY11" fmla="*/ 1590199 h 2164080"/>
              <a:gd name="connsiteX12" fmla="*/ 1455420 w 1455420"/>
              <a:gd name="connsiteY12" fmla="*/ 1874520 h 2164080"/>
              <a:gd name="connsiteX13" fmla="*/ 647700 w 1455420"/>
              <a:gd name="connsiteY13" fmla="*/ 2164080 h 2164080"/>
              <a:gd name="connsiteX14" fmla="*/ 0 w 1455420"/>
              <a:gd name="connsiteY14" fmla="*/ 449580 h 2164080"/>
              <a:gd name="connsiteX15" fmla="*/ 541020 w 1455420"/>
              <a:gd name="connsiteY15" fmla="*/ 152400 h 2164080"/>
              <a:gd name="connsiteX16" fmla="*/ 579120 w 1455420"/>
              <a:gd name="connsiteY16" fmla="*/ 68580 h 2164080"/>
              <a:gd name="connsiteX17" fmla="*/ 579120 w 1455420"/>
              <a:gd name="connsiteY17" fmla="*/ 68580 h 2164080"/>
              <a:gd name="connsiteX18" fmla="*/ 693420 w 1455420"/>
              <a:gd name="connsiteY18" fmla="*/ 0 h 2164080"/>
              <a:gd name="connsiteX19" fmla="*/ 807720 w 1455420"/>
              <a:gd name="connsiteY19" fmla="*/ 243840 h 2164080"/>
              <a:gd name="connsiteX0" fmla="*/ 807720 w 1464945"/>
              <a:gd name="connsiteY0" fmla="*/ 243840 h 2164080"/>
              <a:gd name="connsiteX1" fmla="*/ 236220 w 1464945"/>
              <a:gd name="connsiteY1" fmla="*/ 518160 h 2164080"/>
              <a:gd name="connsiteX2" fmla="*/ 335280 w 1464945"/>
              <a:gd name="connsiteY2" fmla="*/ 784860 h 2164080"/>
              <a:gd name="connsiteX3" fmla="*/ 960120 w 1464945"/>
              <a:gd name="connsiteY3" fmla="*/ 556260 h 2164080"/>
              <a:gd name="connsiteX4" fmla="*/ 1013460 w 1464945"/>
              <a:gd name="connsiteY4" fmla="*/ 762000 h 2164080"/>
              <a:gd name="connsiteX5" fmla="*/ 449580 w 1464945"/>
              <a:gd name="connsiteY5" fmla="*/ 998220 h 2164080"/>
              <a:gd name="connsiteX6" fmla="*/ 541020 w 1464945"/>
              <a:gd name="connsiteY6" fmla="*/ 1303020 h 2164080"/>
              <a:gd name="connsiteX7" fmla="*/ 1149667 w 1464945"/>
              <a:gd name="connsiteY7" fmla="*/ 1069657 h 2164080"/>
              <a:gd name="connsiteX8" fmla="*/ 1234916 w 1464945"/>
              <a:gd name="connsiteY8" fmla="*/ 1278255 h 2164080"/>
              <a:gd name="connsiteX9" fmla="*/ 634365 w 1464945"/>
              <a:gd name="connsiteY9" fmla="*/ 1515428 h 2164080"/>
              <a:gd name="connsiteX10" fmla="*/ 746760 w 1464945"/>
              <a:gd name="connsiteY10" fmla="*/ 1783080 h 2164080"/>
              <a:gd name="connsiteX11" fmla="*/ 1362551 w 1464945"/>
              <a:gd name="connsiteY11" fmla="*/ 1590199 h 2164080"/>
              <a:gd name="connsiteX12" fmla="*/ 1464945 w 1464945"/>
              <a:gd name="connsiteY12" fmla="*/ 1869757 h 2164080"/>
              <a:gd name="connsiteX13" fmla="*/ 647700 w 1464945"/>
              <a:gd name="connsiteY13" fmla="*/ 2164080 h 2164080"/>
              <a:gd name="connsiteX14" fmla="*/ 0 w 1464945"/>
              <a:gd name="connsiteY14" fmla="*/ 449580 h 2164080"/>
              <a:gd name="connsiteX15" fmla="*/ 541020 w 1464945"/>
              <a:gd name="connsiteY15" fmla="*/ 152400 h 2164080"/>
              <a:gd name="connsiteX16" fmla="*/ 579120 w 1464945"/>
              <a:gd name="connsiteY16" fmla="*/ 68580 h 2164080"/>
              <a:gd name="connsiteX17" fmla="*/ 579120 w 1464945"/>
              <a:gd name="connsiteY17" fmla="*/ 68580 h 2164080"/>
              <a:gd name="connsiteX18" fmla="*/ 693420 w 1464945"/>
              <a:gd name="connsiteY18" fmla="*/ 0 h 2164080"/>
              <a:gd name="connsiteX19" fmla="*/ 807720 w 1464945"/>
              <a:gd name="connsiteY19" fmla="*/ 243840 h 2164080"/>
              <a:gd name="connsiteX0" fmla="*/ 807720 w 1464945"/>
              <a:gd name="connsiteY0" fmla="*/ 243840 h 2164080"/>
              <a:gd name="connsiteX1" fmla="*/ 236220 w 1464945"/>
              <a:gd name="connsiteY1" fmla="*/ 518160 h 2164080"/>
              <a:gd name="connsiteX2" fmla="*/ 335280 w 1464945"/>
              <a:gd name="connsiteY2" fmla="*/ 784860 h 2164080"/>
              <a:gd name="connsiteX3" fmla="*/ 960120 w 1464945"/>
              <a:gd name="connsiteY3" fmla="*/ 556260 h 2164080"/>
              <a:gd name="connsiteX4" fmla="*/ 1013460 w 1464945"/>
              <a:gd name="connsiteY4" fmla="*/ 762000 h 2164080"/>
              <a:gd name="connsiteX5" fmla="*/ 428148 w 1464945"/>
              <a:gd name="connsiteY5" fmla="*/ 1010127 h 2164080"/>
              <a:gd name="connsiteX6" fmla="*/ 541020 w 1464945"/>
              <a:gd name="connsiteY6" fmla="*/ 1303020 h 2164080"/>
              <a:gd name="connsiteX7" fmla="*/ 1149667 w 1464945"/>
              <a:gd name="connsiteY7" fmla="*/ 1069657 h 2164080"/>
              <a:gd name="connsiteX8" fmla="*/ 1234916 w 1464945"/>
              <a:gd name="connsiteY8" fmla="*/ 1278255 h 2164080"/>
              <a:gd name="connsiteX9" fmla="*/ 634365 w 1464945"/>
              <a:gd name="connsiteY9" fmla="*/ 1515428 h 2164080"/>
              <a:gd name="connsiteX10" fmla="*/ 746760 w 1464945"/>
              <a:gd name="connsiteY10" fmla="*/ 1783080 h 2164080"/>
              <a:gd name="connsiteX11" fmla="*/ 1362551 w 1464945"/>
              <a:gd name="connsiteY11" fmla="*/ 1590199 h 2164080"/>
              <a:gd name="connsiteX12" fmla="*/ 1464945 w 1464945"/>
              <a:gd name="connsiteY12" fmla="*/ 1869757 h 2164080"/>
              <a:gd name="connsiteX13" fmla="*/ 647700 w 1464945"/>
              <a:gd name="connsiteY13" fmla="*/ 2164080 h 2164080"/>
              <a:gd name="connsiteX14" fmla="*/ 0 w 1464945"/>
              <a:gd name="connsiteY14" fmla="*/ 449580 h 2164080"/>
              <a:gd name="connsiteX15" fmla="*/ 541020 w 1464945"/>
              <a:gd name="connsiteY15" fmla="*/ 152400 h 2164080"/>
              <a:gd name="connsiteX16" fmla="*/ 579120 w 1464945"/>
              <a:gd name="connsiteY16" fmla="*/ 68580 h 2164080"/>
              <a:gd name="connsiteX17" fmla="*/ 579120 w 1464945"/>
              <a:gd name="connsiteY17" fmla="*/ 68580 h 2164080"/>
              <a:gd name="connsiteX18" fmla="*/ 693420 w 1464945"/>
              <a:gd name="connsiteY18" fmla="*/ 0 h 2164080"/>
              <a:gd name="connsiteX19" fmla="*/ 807720 w 1464945"/>
              <a:gd name="connsiteY19" fmla="*/ 243840 h 2164080"/>
              <a:gd name="connsiteX0" fmla="*/ 807720 w 1464945"/>
              <a:gd name="connsiteY0" fmla="*/ 243840 h 2164080"/>
              <a:gd name="connsiteX1" fmla="*/ 236220 w 1464945"/>
              <a:gd name="connsiteY1" fmla="*/ 518160 h 2164080"/>
              <a:gd name="connsiteX2" fmla="*/ 335280 w 1464945"/>
              <a:gd name="connsiteY2" fmla="*/ 784860 h 2164080"/>
              <a:gd name="connsiteX3" fmla="*/ 960120 w 1464945"/>
              <a:gd name="connsiteY3" fmla="*/ 556260 h 2164080"/>
              <a:gd name="connsiteX4" fmla="*/ 1013460 w 1464945"/>
              <a:gd name="connsiteY4" fmla="*/ 762000 h 2164080"/>
              <a:gd name="connsiteX5" fmla="*/ 428148 w 1464945"/>
              <a:gd name="connsiteY5" fmla="*/ 1010127 h 2164080"/>
              <a:gd name="connsiteX6" fmla="*/ 541020 w 1464945"/>
              <a:gd name="connsiteY6" fmla="*/ 1314927 h 2164080"/>
              <a:gd name="connsiteX7" fmla="*/ 1149667 w 1464945"/>
              <a:gd name="connsiteY7" fmla="*/ 1069657 h 2164080"/>
              <a:gd name="connsiteX8" fmla="*/ 1234916 w 1464945"/>
              <a:gd name="connsiteY8" fmla="*/ 1278255 h 2164080"/>
              <a:gd name="connsiteX9" fmla="*/ 634365 w 1464945"/>
              <a:gd name="connsiteY9" fmla="*/ 1515428 h 2164080"/>
              <a:gd name="connsiteX10" fmla="*/ 746760 w 1464945"/>
              <a:gd name="connsiteY10" fmla="*/ 1783080 h 2164080"/>
              <a:gd name="connsiteX11" fmla="*/ 1362551 w 1464945"/>
              <a:gd name="connsiteY11" fmla="*/ 1590199 h 2164080"/>
              <a:gd name="connsiteX12" fmla="*/ 1464945 w 1464945"/>
              <a:gd name="connsiteY12" fmla="*/ 1869757 h 2164080"/>
              <a:gd name="connsiteX13" fmla="*/ 647700 w 1464945"/>
              <a:gd name="connsiteY13" fmla="*/ 2164080 h 2164080"/>
              <a:gd name="connsiteX14" fmla="*/ 0 w 1464945"/>
              <a:gd name="connsiteY14" fmla="*/ 449580 h 2164080"/>
              <a:gd name="connsiteX15" fmla="*/ 541020 w 1464945"/>
              <a:gd name="connsiteY15" fmla="*/ 152400 h 2164080"/>
              <a:gd name="connsiteX16" fmla="*/ 579120 w 1464945"/>
              <a:gd name="connsiteY16" fmla="*/ 68580 h 2164080"/>
              <a:gd name="connsiteX17" fmla="*/ 579120 w 1464945"/>
              <a:gd name="connsiteY17" fmla="*/ 68580 h 2164080"/>
              <a:gd name="connsiteX18" fmla="*/ 693420 w 1464945"/>
              <a:gd name="connsiteY18" fmla="*/ 0 h 2164080"/>
              <a:gd name="connsiteX19" fmla="*/ 807720 w 1464945"/>
              <a:gd name="connsiteY19" fmla="*/ 243840 h 2164080"/>
              <a:gd name="connsiteX0" fmla="*/ 807720 w 1464945"/>
              <a:gd name="connsiteY0" fmla="*/ 243840 h 2164080"/>
              <a:gd name="connsiteX1" fmla="*/ 236220 w 1464945"/>
              <a:gd name="connsiteY1" fmla="*/ 518160 h 2164080"/>
              <a:gd name="connsiteX2" fmla="*/ 335280 w 1464945"/>
              <a:gd name="connsiteY2" fmla="*/ 784860 h 2164080"/>
              <a:gd name="connsiteX3" fmla="*/ 960120 w 1464945"/>
              <a:gd name="connsiteY3" fmla="*/ 556260 h 2164080"/>
              <a:gd name="connsiteX4" fmla="*/ 1042035 w 1464945"/>
              <a:gd name="connsiteY4" fmla="*/ 752475 h 2164080"/>
              <a:gd name="connsiteX5" fmla="*/ 428148 w 1464945"/>
              <a:gd name="connsiteY5" fmla="*/ 1010127 h 2164080"/>
              <a:gd name="connsiteX6" fmla="*/ 541020 w 1464945"/>
              <a:gd name="connsiteY6" fmla="*/ 1314927 h 2164080"/>
              <a:gd name="connsiteX7" fmla="*/ 1149667 w 1464945"/>
              <a:gd name="connsiteY7" fmla="*/ 1069657 h 2164080"/>
              <a:gd name="connsiteX8" fmla="*/ 1234916 w 1464945"/>
              <a:gd name="connsiteY8" fmla="*/ 1278255 h 2164080"/>
              <a:gd name="connsiteX9" fmla="*/ 634365 w 1464945"/>
              <a:gd name="connsiteY9" fmla="*/ 1515428 h 2164080"/>
              <a:gd name="connsiteX10" fmla="*/ 746760 w 1464945"/>
              <a:gd name="connsiteY10" fmla="*/ 1783080 h 2164080"/>
              <a:gd name="connsiteX11" fmla="*/ 1362551 w 1464945"/>
              <a:gd name="connsiteY11" fmla="*/ 1590199 h 2164080"/>
              <a:gd name="connsiteX12" fmla="*/ 1464945 w 1464945"/>
              <a:gd name="connsiteY12" fmla="*/ 1869757 h 2164080"/>
              <a:gd name="connsiteX13" fmla="*/ 647700 w 1464945"/>
              <a:gd name="connsiteY13" fmla="*/ 2164080 h 2164080"/>
              <a:gd name="connsiteX14" fmla="*/ 0 w 1464945"/>
              <a:gd name="connsiteY14" fmla="*/ 449580 h 2164080"/>
              <a:gd name="connsiteX15" fmla="*/ 541020 w 1464945"/>
              <a:gd name="connsiteY15" fmla="*/ 152400 h 2164080"/>
              <a:gd name="connsiteX16" fmla="*/ 579120 w 1464945"/>
              <a:gd name="connsiteY16" fmla="*/ 68580 h 2164080"/>
              <a:gd name="connsiteX17" fmla="*/ 579120 w 1464945"/>
              <a:gd name="connsiteY17" fmla="*/ 68580 h 2164080"/>
              <a:gd name="connsiteX18" fmla="*/ 693420 w 1464945"/>
              <a:gd name="connsiteY18" fmla="*/ 0 h 2164080"/>
              <a:gd name="connsiteX19" fmla="*/ 807720 w 1464945"/>
              <a:gd name="connsiteY19" fmla="*/ 243840 h 2164080"/>
              <a:gd name="connsiteX0" fmla="*/ 807720 w 1464945"/>
              <a:gd name="connsiteY0" fmla="*/ 243840 h 2164080"/>
              <a:gd name="connsiteX1" fmla="*/ 236220 w 1464945"/>
              <a:gd name="connsiteY1" fmla="*/ 518160 h 2164080"/>
              <a:gd name="connsiteX2" fmla="*/ 335280 w 1464945"/>
              <a:gd name="connsiteY2" fmla="*/ 799147 h 2164080"/>
              <a:gd name="connsiteX3" fmla="*/ 960120 w 1464945"/>
              <a:gd name="connsiteY3" fmla="*/ 556260 h 2164080"/>
              <a:gd name="connsiteX4" fmla="*/ 1042035 w 1464945"/>
              <a:gd name="connsiteY4" fmla="*/ 752475 h 2164080"/>
              <a:gd name="connsiteX5" fmla="*/ 428148 w 1464945"/>
              <a:gd name="connsiteY5" fmla="*/ 1010127 h 2164080"/>
              <a:gd name="connsiteX6" fmla="*/ 541020 w 1464945"/>
              <a:gd name="connsiteY6" fmla="*/ 1314927 h 2164080"/>
              <a:gd name="connsiteX7" fmla="*/ 1149667 w 1464945"/>
              <a:gd name="connsiteY7" fmla="*/ 1069657 h 2164080"/>
              <a:gd name="connsiteX8" fmla="*/ 1234916 w 1464945"/>
              <a:gd name="connsiteY8" fmla="*/ 1278255 h 2164080"/>
              <a:gd name="connsiteX9" fmla="*/ 634365 w 1464945"/>
              <a:gd name="connsiteY9" fmla="*/ 1515428 h 2164080"/>
              <a:gd name="connsiteX10" fmla="*/ 746760 w 1464945"/>
              <a:gd name="connsiteY10" fmla="*/ 1783080 h 2164080"/>
              <a:gd name="connsiteX11" fmla="*/ 1362551 w 1464945"/>
              <a:gd name="connsiteY11" fmla="*/ 1590199 h 2164080"/>
              <a:gd name="connsiteX12" fmla="*/ 1464945 w 1464945"/>
              <a:gd name="connsiteY12" fmla="*/ 1869757 h 2164080"/>
              <a:gd name="connsiteX13" fmla="*/ 647700 w 1464945"/>
              <a:gd name="connsiteY13" fmla="*/ 2164080 h 2164080"/>
              <a:gd name="connsiteX14" fmla="*/ 0 w 1464945"/>
              <a:gd name="connsiteY14" fmla="*/ 449580 h 2164080"/>
              <a:gd name="connsiteX15" fmla="*/ 541020 w 1464945"/>
              <a:gd name="connsiteY15" fmla="*/ 152400 h 2164080"/>
              <a:gd name="connsiteX16" fmla="*/ 579120 w 1464945"/>
              <a:gd name="connsiteY16" fmla="*/ 68580 h 2164080"/>
              <a:gd name="connsiteX17" fmla="*/ 579120 w 1464945"/>
              <a:gd name="connsiteY17" fmla="*/ 68580 h 2164080"/>
              <a:gd name="connsiteX18" fmla="*/ 693420 w 1464945"/>
              <a:gd name="connsiteY18" fmla="*/ 0 h 2164080"/>
              <a:gd name="connsiteX19" fmla="*/ 807720 w 1464945"/>
              <a:gd name="connsiteY19" fmla="*/ 243840 h 2164080"/>
              <a:gd name="connsiteX0" fmla="*/ 807720 w 1464945"/>
              <a:gd name="connsiteY0" fmla="*/ 243840 h 2164080"/>
              <a:gd name="connsiteX1" fmla="*/ 639128 w 1464945"/>
              <a:gd name="connsiteY1" fmla="*/ 310039 h 2164080"/>
              <a:gd name="connsiteX2" fmla="*/ 236220 w 1464945"/>
              <a:gd name="connsiteY2" fmla="*/ 518160 h 2164080"/>
              <a:gd name="connsiteX3" fmla="*/ 335280 w 1464945"/>
              <a:gd name="connsiteY3" fmla="*/ 799147 h 2164080"/>
              <a:gd name="connsiteX4" fmla="*/ 960120 w 1464945"/>
              <a:gd name="connsiteY4" fmla="*/ 556260 h 2164080"/>
              <a:gd name="connsiteX5" fmla="*/ 1042035 w 1464945"/>
              <a:gd name="connsiteY5" fmla="*/ 752475 h 2164080"/>
              <a:gd name="connsiteX6" fmla="*/ 428148 w 1464945"/>
              <a:gd name="connsiteY6" fmla="*/ 1010127 h 2164080"/>
              <a:gd name="connsiteX7" fmla="*/ 541020 w 1464945"/>
              <a:gd name="connsiteY7" fmla="*/ 1314927 h 2164080"/>
              <a:gd name="connsiteX8" fmla="*/ 1149667 w 1464945"/>
              <a:gd name="connsiteY8" fmla="*/ 1069657 h 2164080"/>
              <a:gd name="connsiteX9" fmla="*/ 1234916 w 1464945"/>
              <a:gd name="connsiteY9" fmla="*/ 1278255 h 2164080"/>
              <a:gd name="connsiteX10" fmla="*/ 634365 w 1464945"/>
              <a:gd name="connsiteY10" fmla="*/ 1515428 h 2164080"/>
              <a:gd name="connsiteX11" fmla="*/ 746760 w 1464945"/>
              <a:gd name="connsiteY11" fmla="*/ 1783080 h 2164080"/>
              <a:gd name="connsiteX12" fmla="*/ 1362551 w 1464945"/>
              <a:gd name="connsiteY12" fmla="*/ 1590199 h 2164080"/>
              <a:gd name="connsiteX13" fmla="*/ 1464945 w 1464945"/>
              <a:gd name="connsiteY13" fmla="*/ 1869757 h 2164080"/>
              <a:gd name="connsiteX14" fmla="*/ 647700 w 1464945"/>
              <a:gd name="connsiteY14" fmla="*/ 2164080 h 2164080"/>
              <a:gd name="connsiteX15" fmla="*/ 0 w 1464945"/>
              <a:gd name="connsiteY15" fmla="*/ 449580 h 2164080"/>
              <a:gd name="connsiteX16" fmla="*/ 541020 w 1464945"/>
              <a:gd name="connsiteY16" fmla="*/ 152400 h 2164080"/>
              <a:gd name="connsiteX17" fmla="*/ 579120 w 1464945"/>
              <a:gd name="connsiteY17" fmla="*/ 68580 h 2164080"/>
              <a:gd name="connsiteX18" fmla="*/ 579120 w 1464945"/>
              <a:gd name="connsiteY18" fmla="*/ 68580 h 2164080"/>
              <a:gd name="connsiteX19" fmla="*/ 693420 w 1464945"/>
              <a:gd name="connsiteY19" fmla="*/ 0 h 2164080"/>
              <a:gd name="connsiteX20" fmla="*/ 807720 w 1464945"/>
              <a:gd name="connsiteY20" fmla="*/ 243840 h 2164080"/>
              <a:gd name="connsiteX0" fmla="*/ 807720 w 1464945"/>
              <a:gd name="connsiteY0" fmla="*/ 243840 h 2164080"/>
              <a:gd name="connsiteX1" fmla="*/ 639128 w 1464945"/>
              <a:gd name="connsiteY1" fmla="*/ 310039 h 2164080"/>
              <a:gd name="connsiteX2" fmla="*/ 641509 w 1464945"/>
              <a:gd name="connsiteY2" fmla="*/ 338614 h 2164080"/>
              <a:gd name="connsiteX3" fmla="*/ 236220 w 1464945"/>
              <a:gd name="connsiteY3" fmla="*/ 518160 h 2164080"/>
              <a:gd name="connsiteX4" fmla="*/ 335280 w 1464945"/>
              <a:gd name="connsiteY4" fmla="*/ 799147 h 2164080"/>
              <a:gd name="connsiteX5" fmla="*/ 960120 w 1464945"/>
              <a:gd name="connsiteY5" fmla="*/ 556260 h 2164080"/>
              <a:gd name="connsiteX6" fmla="*/ 1042035 w 1464945"/>
              <a:gd name="connsiteY6" fmla="*/ 752475 h 2164080"/>
              <a:gd name="connsiteX7" fmla="*/ 428148 w 1464945"/>
              <a:gd name="connsiteY7" fmla="*/ 1010127 h 2164080"/>
              <a:gd name="connsiteX8" fmla="*/ 541020 w 1464945"/>
              <a:gd name="connsiteY8" fmla="*/ 1314927 h 2164080"/>
              <a:gd name="connsiteX9" fmla="*/ 1149667 w 1464945"/>
              <a:gd name="connsiteY9" fmla="*/ 1069657 h 2164080"/>
              <a:gd name="connsiteX10" fmla="*/ 1234916 w 1464945"/>
              <a:gd name="connsiteY10" fmla="*/ 1278255 h 2164080"/>
              <a:gd name="connsiteX11" fmla="*/ 634365 w 1464945"/>
              <a:gd name="connsiteY11" fmla="*/ 1515428 h 2164080"/>
              <a:gd name="connsiteX12" fmla="*/ 746760 w 1464945"/>
              <a:gd name="connsiteY12" fmla="*/ 1783080 h 2164080"/>
              <a:gd name="connsiteX13" fmla="*/ 1362551 w 1464945"/>
              <a:gd name="connsiteY13" fmla="*/ 1590199 h 2164080"/>
              <a:gd name="connsiteX14" fmla="*/ 1464945 w 1464945"/>
              <a:gd name="connsiteY14" fmla="*/ 1869757 h 2164080"/>
              <a:gd name="connsiteX15" fmla="*/ 647700 w 1464945"/>
              <a:gd name="connsiteY15" fmla="*/ 2164080 h 2164080"/>
              <a:gd name="connsiteX16" fmla="*/ 0 w 1464945"/>
              <a:gd name="connsiteY16" fmla="*/ 449580 h 2164080"/>
              <a:gd name="connsiteX17" fmla="*/ 541020 w 1464945"/>
              <a:gd name="connsiteY17" fmla="*/ 152400 h 2164080"/>
              <a:gd name="connsiteX18" fmla="*/ 579120 w 1464945"/>
              <a:gd name="connsiteY18" fmla="*/ 68580 h 2164080"/>
              <a:gd name="connsiteX19" fmla="*/ 579120 w 1464945"/>
              <a:gd name="connsiteY19" fmla="*/ 68580 h 2164080"/>
              <a:gd name="connsiteX20" fmla="*/ 693420 w 1464945"/>
              <a:gd name="connsiteY20" fmla="*/ 0 h 2164080"/>
              <a:gd name="connsiteX21" fmla="*/ 807720 w 1464945"/>
              <a:gd name="connsiteY21" fmla="*/ 243840 h 2164080"/>
              <a:gd name="connsiteX0" fmla="*/ 807720 w 1464945"/>
              <a:gd name="connsiteY0" fmla="*/ 243840 h 2164080"/>
              <a:gd name="connsiteX1" fmla="*/ 639128 w 1464945"/>
              <a:gd name="connsiteY1" fmla="*/ 310039 h 2164080"/>
              <a:gd name="connsiteX2" fmla="*/ 641509 w 1464945"/>
              <a:gd name="connsiteY2" fmla="*/ 338614 h 2164080"/>
              <a:gd name="connsiteX3" fmla="*/ 236220 w 1464945"/>
              <a:gd name="connsiteY3" fmla="*/ 518160 h 2164080"/>
              <a:gd name="connsiteX4" fmla="*/ 335280 w 1464945"/>
              <a:gd name="connsiteY4" fmla="*/ 799147 h 2164080"/>
              <a:gd name="connsiteX5" fmla="*/ 960120 w 1464945"/>
              <a:gd name="connsiteY5" fmla="*/ 556260 h 2164080"/>
              <a:gd name="connsiteX6" fmla="*/ 1042035 w 1464945"/>
              <a:gd name="connsiteY6" fmla="*/ 752475 h 2164080"/>
              <a:gd name="connsiteX7" fmla="*/ 428148 w 1464945"/>
              <a:gd name="connsiteY7" fmla="*/ 1010127 h 2164080"/>
              <a:gd name="connsiteX8" fmla="*/ 541020 w 1464945"/>
              <a:gd name="connsiteY8" fmla="*/ 1314927 h 2164080"/>
              <a:gd name="connsiteX9" fmla="*/ 1149667 w 1464945"/>
              <a:gd name="connsiteY9" fmla="*/ 1069657 h 2164080"/>
              <a:gd name="connsiteX10" fmla="*/ 1234916 w 1464945"/>
              <a:gd name="connsiteY10" fmla="*/ 1278255 h 2164080"/>
              <a:gd name="connsiteX11" fmla="*/ 634365 w 1464945"/>
              <a:gd name="connsiteY11" fmla="*/ 1515428 h 2164080"/>
              <a:gd name="connsiteX12" fmla="*/ 746760 w 1464945"/>
              <a:gd name="connsiteY12" fmla="*/ 1783080 h 2164080"/>
              <a:gd name="connsiteX13" fmla="*/ 1362551 w 1464945"/>
              <a:gd name="connsiteY13" fmla="*/ 1590199 h 2164080"/>
              <a:gd name="connsiteX14" fmla="*/ 1464945 w 1464945"/>
              <a:gd name="connsiteY14" fmla="*/ 1869757 h 2164080"/>
              <a:gd name="connsiteX15" fmla="*/ 647700 w 1464945"/>
              <a:gd name="connsiteY15" fmla="*/ 2164080 h 2164080"/>
              <a:gd name="connsiteX16" fmla="*/ 0 w 1464945"/>
              <a:gd name="connsiteY16" fmla="*/ 449580 h 2164080"/>
              <a:gd name="connsiteX17" fmla="*/ 541020 w 1464945"/>
              <a:gd name="connsiteY17" fmla="*/ 152400 h 2164080"/>
              <a:gd name="connsiteX18" fmla="*/ 579120 w 1464945"/>
              <a:gd name="connsiteY18" fmla="*/ 68580 h 2164080"/>
              <a:gd name="connsiteX19" fmla="*/ 579120 w 1464945"/>
              <a:gd name="connsiteY19" fmla="*/ 68580 h 2164080"/>
              <a:gd name="connsiteX20" fmla="*/ 693420 w 1464945"/>
              <a:gd name="connsiteY20" fmla="*/ 0 h 2164080"/>
              <a:gd name="connsiteX21" fmla="*/ 807720 w 1464945"/>
              <a:gd name="connsiteY21" fmla="*/ 243840 h 2164080"/>
              <a:gd name="connsiteX0" fmla="*/ 807720 w 1464945"/>
              <a:gd name="connsiteY0" fmla="*/ 243840 h 2164080"/>
              <a:gd name="connsiteX1" fmla="*/ 639128 w 1464945"/>
              <a:gd name="connsiteY1" fmla="*/ 310039 h 2164080"/>
              <a:gd name="connsiteX2" fmla="*/ 641509 w 1464945"/>
              <a:gd name="connsiteY2" fmla="*/ 338614 h 2164080"/>
              <a:gd name="connsiteX3" fmla="*/ 236220 w 1464945"/>
              <a:gd name="connsiteY3" fmla="*/ 518160 h 2164080"/>
              <a:gd name="connsiteX4" fmla="*/ 335280 w 1464945"/>
              <a:gd name="connsiteY4" fmla="*/ 799147 h 2164080"/>
              <a:gd name="connsiteX5" fmla="*/ 960120 w 1464945"/>
              <a:gd name="connsiteY5" fmla="*/ 556260 h 2164080"/>
              <a:gd name="connsiteX6" fmla="*/ 1042035 w 1464945"/>
              <a:gd name="connsiteY6" fmla="*/ 752475 h 2164080"/>
              <a:gd name="connsiteX7" fmla="*/ 428148 w 1464945"/>
              <a:gd name="connsiteY7" fmla="*/ 1010127 h 2164080"/>
              <a:gd name="connsiteX8" fmla="*/ 541020 w 1464945"/>
              <a:gd name="connsiteY8" fmla="*/ 1314927 h 2164080"/>
              <a:gd name="connsiteX9" fmla="*/ 1149667 w 1464945"/>
              <a:gd name="connsiteY9" fmla="*/ 1069657 h 2164080"/>
              <a:gd name="connsiteX10" fmla="*/ 1234916 w 1464945"/>
              <a:gd name="connsiteY10" fmla="*/ 1278255 h 2164080"/>
              <a:gd name="connsiteX11" fmla="*/ 634365 w 1464945"/>
              <a:gd name="connsiteY11" fmla="*/ 1515428 h 2164080"/>
              <a:gd name="connsiteX12" fmla="*/ 746760 w 1464945"/>
              <a:gd name="connsiteY12" fmla="*/ 1783080 h 2164080"/>
              <a:gd name="connsiteX13" fmla="*/ 1362551 w 1464945"/>
              <a:gd name="connsiteY13" fmla="*/ 1590199 h 2164080"/>
              <a:gd name="connsiteX14" fmla="*/ 1464945 w 1464945"/>
              <a:gd name="connsiteY14" fmla="*/ 1869757 h 2164080"/>
              <a:gd name="connsiteX15" fmla="*/ 647700 w 1464945"/>
              <a:gd name="connsiteY15" fmla="*/ 2164080 h 2164080"/>
              <a:gd name="connsiteX16" fmla="*/ 0 w 1464945"/>
              <a:gd name="connsiteY16" fmla="*/ 449580 h 2164080"/>
              <a:gd name="connsiteX17" fmla="*/ 541020 w 1464945"/>
              <a:gd name="connsiteY17" fmla="*/ 152400 h 2164080"/>
              <a:gd name="connsiteX18" fmla="*/ 579120 w 1464945"/>
              <a:gd name="connsiteY18" fmla="*/ 68580 h 2164080"/>
              <a:gd name="connsiteX19" fmla="*/ 579120 w 1464945"/>
              <a:gd name="connsiteY19" fmla="*/ 68580 h 2164080"/>
              <a:gd name="connsiteX20" fmla="*/ 693420 w 1464945"/>
              <a:gd name="connsiteY20" fmla="*/ 0 h 2164080"/>
              <a:gd name="connsiteX21" fmla="*/ 807720 w 1464945"/>
              <a:gd name="connsiteY21" fmla="*/ 243840 h 2164080"/>
              <a:gd name="connsiteX0" fmla="*/ 788670 w 1464945"/>
              <a:gd name="connsiteY0" fmla="*/ 241459 h 2164080"/>
              <a:gd name="connsiteX1" fmla="*/ 639128 w 1464945"/>
              <a:gd name="connsiteY1" fmla="*/ 310039 h 2164080"/>
              <a:gd name="connsiteX2" fmla="*/ 641509 w 1464945"/>
              <a:gd name="connsiteY2" fmla="*/ 338614 h 2164080"/>
              <a:gd name="connsiteX3" fmla="*/ 236220 w 1464945"/>
              <a:gd name="connsiteY3" fmla="*/ 518160 h 2164080"/>
              <a:gd name="connsiteX4" fmla="*/ 335280 w 1464945"/>
              <a:gd name="connsiteY4" fmla="*/ 799147 h 2164080"/>
              <a:gd name="connsiteX5" fmla="*/ 960120 w 1464945"/>
              <a:gd name="connsiteY5" fmla="*/ 556260 h 2164080"/>
              <a:gd name="connsiteX6" fmla="*/ 1042035 w 1464945"/>
              <a:gd name="connsiteY6" fmla="*/ 752475 h 2164080"/>
              <a:gd name="connsiteX7" fmla="*/ 428148 w 1464945"/>
              <a:gd name="connsiteY7" fmla="*/ 1010127 h 2164080"/>
              <a:gd name="connsiteX8" fmla="*/ 541020 w 1464945"/>
              <a:gd name="connsiteY8" fmla="*/ 1314927 h 2164080"/>
              <a:gd name="connsiteX9" fmla="*/ 1149667 w 1464945"/>
              <a:gd name="connsiteY9" fmla="*/ 1069657 h 2164080"/>
              <a:gd name="connsiteX10" fmla="*/ 1234916 w 1464945"/>
              <a:gd name="connsiteY10" fmla="*/ 1278255 h 2164080"/>
              <a:gd name="connsiteX11" fmla="*/ 634365 w 1464945"/>
              <a:gd name="connsiteY11" fmla="*/ 1515428 h 2164080"/>
              <a:gd name="connsiteX12" fmla="*/ 746760 w 1464945"/>
              <a:gd name="connsiteY12" fmla="*/ 1783080 h 2164080"/>
              <a:gd name="connsiteX13" fmla="*/ 1362551 w 1464945"/>
              <a:gd name="connsiteY13" fmla="*/ 1590199 h 2164080"/>
              <a:gd name="connsiteX14" fmla="*/ 1464945 w 1464945"/>
              <a:gd name="connsiteY14" fmla="*/ 1869757 h 2164080"/>
              <a:gd name="connsiteX15" fmla="*/ 647700 w 1464945"/>
              <a:gd name="connsiteY15" fmla="*/ 2164080 h 2164080"/>
              <a:gd name="connsiteX16" fmla="*/ 0 w 1464945"/>
              <a:gd name="connsiteY16" fmla="*/ 449580 h 2164080"/>
              <a:gd name="connsiteX17" fmla="*/ 541020 w 1464945"/>
              <a:gd name="connsiteY17" fmla="*/ 152400 h 2164080"/>
              <a:gd name="connsiteX18" fmla="*/ 579120 w 1464945"/>
              <a:gd name="connsiteY18" fmla="*/ 68580 h 2164080"/>
              <a:gd name="connsiteX19" fmla="*/ 579120 w 1464945"/>
              <a:gd name="connsiteY19" fmla="*/ 68580 h 2164080"/>
              <a:gd name="connsiteX20" fmla="*/ 693420 w 1464945"/>
              <a:gd name="connsiteY20" fmla="*/ 0 h 2164080"/>
              <a:gd name="connsiteX21" fmla="*/ 788670 w 1464945"/>
              <a:gd name="connsiteY21" fmla="*/ 241459 h 2164080"/>
              <a:gd name="connsiteX0" fmla="*/ 788670 w 1464945"/>
              <a:gd name="connsiteY0" fmla="*/ 270034 h 2192655"/>
              <a:gd name="connsiteX1" fmla="*/ 639128 w 1464945"/>
              <a:gd name="connsiteY1" fmla="*/ 338614 h 2192655"/>
              <a:gd name="connsiteX2" fmla="*/ 641509 w 1464945"/>
              <a:gd name="connsiteY2" fmla="*/ 367189 h 2192655"/>
              <a:gd name="connsiteX3" fmla="*/ 236220 w 1464945"/>
              <a:gd name="connsiteY3" fmla="*/ 546735 h 2192655"/>
              <a:gd name="connsiteX4" fmla="*/ 335280 w 1464945"/>
              <a:gd name="connsiteY4" fmla="*/ 827722 h 2192655"/>
              <a:gd name="connsiteX5" fmla="*/ 960120 w 1464945"/>
              <a:gd name="connsiteY5" fmla="*/ 584835 h 2192655"/>
              <a:gd name="connsiteX6" fmla="*/ 1042035 w 1464945"/>
              <a:gd name="connsiteY6" fmla="*/ 781050 h 2192655"/>
              <a:gd name="connsiteX7" fmla="*/ 428148 w 1464945"/>
              <a:gd name="connsiteY7" fmla="*/ 1038702 h 2192655"/>
              <a:gd name="connsiteX8" fmla="*/ 541020 w 1464945"/>
              <a:gd name="connsiteY8" fmla="*/ 1343502 h 2192655"/>
              <a:gd name="connsiteX9" fmla="*/ 1149667 w 1464945"/>
              <a:gd name="connsiteY9" fmla="*/ 1098232 h 2192655"/>
              <a:gd name="connsiteX10" fmla="*/ 1234916 w 1464945"/>
              <a:gd name="connsiteY10" fmla="*/ 1306830 h 2192655"/>
              <a:gd name="connsiteX11" fmla="*/ 634365 w 1464945"/>
              <a:gd name="connsiteY11" fmla="*/ 1544003 h 2192655"/>
              <a:gd name="connsiteX12" fmla="*/ 746760 w 1464945"/>
              <a:gd name="connsiteY12" fmla="*/ 1811655 h 2192655"/>
              <a:gd name="connsiteX13" fmla="*/ 1362551 w 1464945"/>
              <a:gd name="connsiteY13" fmla="*/ 1618774 h 2192655"/>
              <a:gd name="connsiteX14" fmla="*/ 1464945 w 1464945"/>
              <a:gd name="connsiteY14" fmla="*/ 1898332 h 2192655"/>
              <a:gd name="connsiteX15" fmla="*/ 647700 w 1464945"/>
              <a:gd name="connsiteY15" fmla="*/ 2192655 h 2192655"/>
              <a:gd name="connsiteX16" fmla="*/ 0 w 1464945"/>
              <a:gd name="connsiteY16" fmla="*/ 478155 h 2192655"/>
              <a:gd name="connsiteX17" fmla="*/ 541020 w 1464945"/>
              <a:gd name="connsiteY17" fmla="*/ 180975 h 2192655"/>
              <a:gd name="connsiteX18" fmla="*/ 579120 w 1464945"/>
              <a:gd name="connsiteY18" fmla="*/ 97155 h 2192655"/>
              <a:gd name="connsiteX19" fmla="*/ 579120 w 1464945"/>
              <a:gd name="connsiteY19" fmla="*/ 97155 h 2192655"/>
              <a:gd name="connsiteX20" fmla="*/ 698182 w 1464945"/>
              <a:gd name="connsiteY20" fmla="*/ 0 h 2192655"/>
              <a:gd name="connsiteX21" fmla="*/ 788670 w 1464945"/>
              <a:gd name="connsiteY21" fmla="*/ 270034 h 2192655"/>
              <a:gd name="connsiteX0" fmla="*/ 788670 w 1464945"/>
              <a:gd name="connsiteY0" fmla="*/ 270034 h 2192655"/>
              <a:gd name="connsiteX1" fmla="*/ 639128 w 1464945"/>
              <a:gd name="connsiteY1" fmla="*/ 338614 h 2192655"/>
              <a:gd name="connsiteX2" fmla="*/ 641509 w 1464945"/>
              <a:gd name="connsiteY2" fmla="*/ 367189 h 2192655"/>
              <a:gd name="connsiteX3" fmla="*/ 236220 w 1464945"/>
              <a:gd name="connsiteY3" fmla="*/ 546735 h 2192655"/>
              <a:gd name="connsiteX4" fmla="*/ 335280 w 1464945"/>
              <a:gd name="connsiteY4" fmla="*/ 827722 h 2192655"/>
              <a:gd name="connsiteX5" fmla="*/ 960120 w 1464945"/>
              <a:gd name="connsiteY5" fmla="*/ 584835 h 2192655"/>
              <a:gd name="connsiteX6" fmla="*/ 1042035 w 1464945"/>
              <a:gd name="connsiteY6" fmla="*/ 781050 h 2192655"/>
              <a:gd name="connsiteX7" fmla="*/ 428148 w 1464945"/>
              <a:gd name="connsiteY7" fmla="*/ 1038702 h 2192655"/>
              <a:gd name="connsiteX8" fmla="*/ 541020 w 1464945"/>
              <a:gd name="connsiteY8" fmla="*/ 1343502 h 2192655"/>
              <a:gd name="connsiteX9" fmla="*/ 1149667 w 1464945"/>
              <a:gd name="connsiteY9" fmla="*/ 1098232 h 2192655"/>
              <a:gd name="connsiteX10" fmla="*/ 1234916 w 1464945"/>
              <a:gd name="connsiteY10" fmla="*/ 1306830 h 2192655"/>
              <a:gd name="connsiteX11" fmla="*/ 634365 w 1464945"/>
              <a:gd name="connsiteY11" fmla="*/ 1544003 h 2192655"/>
              <a:gd name="connsiteX12" fmla="*/ 746760 w 1464945"/>
              <a:gd name="connsiteY12" fmla="*/ 1811655 h 2192655"/>
              <a:gd name="connsiteX13" fmla="*/ 1362551 w 1464945"/>
              <a:gd name="connsiteY13" fmla="*/ 1618774 h 2192655"/>
              <a:gd name="connsiteX14" fmla="*/ 1464945 w 1464945"/>
              <a:gd name="connsiteY14" fmla="*/ 1898332 h 2192655"/>
              <a:gd name="connsiteX15" fmla="*/ 647700 w 1464945"/>
              <a:gd name="connsiteY15" fmla="*/ 2192655 h 2192655"/>
              <a:gd name="connsiteX16" fmla="*/ 0 w 1464945"/>
              <a:gd name="connsiteY16" fmla="*/ 478155 h 2192655"/>
              <a:gd name="connsiteX17" fmla="*/ 541020 w 1464945"/>
              <a:gd name="connsiteY17" fmla="*/ 180975 h 2192655"/>
              <a:gd name="connsiteX18" fmla="*/ 579120 w 1464945"/>
              <a:gd name="connsiteY18" fmla="*/ 97155 h 2192655"/>
              <a:gd name="connsiteX19" fmla="*/ 533876 w 1464945"/>
              <a:gd name="connsiteY19" fmla="*/ 68580 h 2192655"/>
              <a:gd name="connsiteX20" fmla="*/ 698182 w 1464945"/>
              <a:gd name="connsiteY20" fmla="*/ 0 h 2192655"/>
              <a:gd name="connsiteX21" fmla="*/ 788670 w 1464945"/>
              <a:gd name="connsiteY21" fmla="*/ 270034 h 2192655"/>
              <a:gd name="connsiteX0" fmla="*/ 788670 w 1464945"/>
              <a:gd name="connsiteY0" fmla="*/ 270034 h 2192655"/>
              <a:gd name="connsiteX1" fmla="*/ 639128 w 1464945"/>
              <a:gd name="connsiteY1" fmla="*/ 338614 h 2192655"/>
              <a:gd name="connsiteX2" fmla="*/ 641509 w 1464945"/>
              <a:gd name="connsiteY2" fmla="*/ 367189 h 2192655"/>
              <a:gd name="connsiteX3" fmla="*/ 236220 w 1464945"/>
              <a:gd name="connsiteY3" fmla="*/ 546735 h 2192655"/>
              <a:gd name="connsiteX4" fmla="*/ 335280 w 1464945"/>
              <a:gd name="connsiteY4" fmla="*/ 827722 h 2192655"/>
              <a:gd name="connsiteX5" fmla="*/ 960120 w 1464945"/>
              <a:gd name="connsiteY5" fmla="*/ 584835 h 2192655"/>
              <a:gd name="connsiteX6" fmla="*/ 1042035 w 1464945"/>
              <a:gd name="connsiteY6" fmla="*/ 781050 h 2192655"/>
              <a:gd name="connsiteX7" fmla="*/ 428148 w 1464945"/>
              <a:gd name="connsiteY7" fmla="*/ 1038702 h 2192655"/>
              <a:gd name="connsiteX8" fmla="*/ 541020 w 1464945"/>
              <a:gd name="connsiteY8" fmla="*/ 1343502 h 2192655"/>
              <a:gd name="connsiteX9" fmla="*/ 1149667 w 1464945"/>
              <a:gd name="connsiteY9" fmla="*/ 1098232 h 2192655"/>
              <a:gd name="connsiteX10" fmla="*/ 1234916 w 1464945"/>
              <a:gd name="connsiteY10" fmla="*/ 1306830 h 2192655"/>
              <a:gd name="connsiteX11" fmla="*/ 634365 w 1464945"/>
              <a:gd name="connsiteY11" fmla="*/ 1544003 h 2192655"/>
              <a:gd name="connsiteX12" fmla="*/ 746760 w 1464945"/>
              <a:gd name="connsiteY12" fmla="*/ 1811655 h 2192655"/>
              <a:gd name="connsiteX13" fmla="*/ 1362551 w 1464945"/>
              <a:gd name="connsiteY13" fmla="*/ 1618774 h 2192655"/>
              <a:gd name="connsiteX14" fmla="*/ 1464945 w 1464945"/>
              <a:gd name="connsiteY14" fmla="*/ 1898332 h 2192655"/>
              <a:gd name="connsiteX15" fmla="*/ 647700 w 1464945"/>
              <a:gd name="connsiteY15" fmla="*/ 2192655 h 2192655"/>
              <a:gd name="connsiteX16" fmla="*/ 0 w 1464945"/>
              <a:gd name="connsiteY16" fmla="*/ 478155 h 2192655"/>
              <a:gd name="connsiteX17" fmla="*/ 541020 w 1464945"/>
              <a:gd name="connsiteY17" fmla="*/ 180975 h 2192655"/>
              <a:gd name="connsiteX18" fmla="*/ 533876 w 1464945"/>
              <a:gd name="connsiteY18" fmla="*/ 68580 h 2192655"/>
              <a:gd name="connsiteX19" fmla="*/ 698182 w 1464945"/>
              <a:gd name="connsiteY19" fmla="*/ 0 h 2192655"/>
              <a:gd name="connsiteX20" fmla="*/ 788670 w 1464945"/>
              <a:gd name="connsiteY20" fmla="*/ 270034 h 2192655"/>
              <a:gd name="connsiteX0" fmla="*/ 788670 w 1464945"/>
              <a:gd name="connsiteY0" fmla="*/ 270034 h 2192655"/>
              <a:gd name="connsiteX1" fmla="*/ 639128 w 1464945"/>
              <a:gd name="connsiteY1" fmla="*/ 338614 h 2192655"/>
              <a:gd name="connsiteX2" fmla="*/ 641509 w 1464945"/>
              <a:gd name="connsiteY2" fmla="*/ 367189 h 2192655"/>
              <a:gd name="connsiteX3" fmla="*/ 236220 w 1464945"/>
              <a:gd name="connsiteY3" fmla="*/ 546735 h 2192655"/>
              <a:gd name="connsiteX4" fmla="*/ 335280 w 1464945"/>
              <a:gd name="connsiteY4" fmla="*/ 827722 h 2192655"/>
              <a:gd name="connsiteX5" fmla="*/ 960120 w 1464945"/>
              <a:gd name="connsiteY5" fmla="*/ 584835 h 2192655"/>
              <a:gd name="connsiteX6" fmla="*/ 1042035 w 1464945"/>
              <a:gd name="connsiteY6" fmla="*/ 781050 h 2192655"/>
              <a:gd name="connsiteX7" fmla="*/ 428148 w 1464945"/>
              <a:gd name="connsiteY7" fmla="*/ 1038702 h 2192655"/>
              <a:gd name="connsiteX8" fmla="*/ 541020 w 1464945"/>
              <a:gd name="connsiteY8" fmla="*/ 1343502 h 2192655"/>
              <a:gd name="connsiteX9" fmla="*/ 1149667 w 1464945"/>
              <a:gd name="connsiteY9" fmla="*/ 1098232 h 2192655"/>
              <a:gd name="connsiteX10" fmla="*/ 1234916 w 1464945"/>
              <a:gd name="connsiteY10" fmla="*/ 1306830 h 2192655"/>
              <a:gd name="connsiteX11" fmla="*/ 634365 w 1464945"/>
              <a:gd name="connsiteY11" fmla="*/ 1544003 h 2192655"/>
              <a:gd name="connsiteX12" fmla="*/ 746760 w 1464945"/>
              <a:gd name="connsiteY12" fmla="*/ 1811655 h 2192655"/>
              <a:gd name="connsiteX13" fmla="*/ 1362551 w 1464945"/>
              <a:gd name="connsiteY13" fmla="*/ 1618774 h 2192655"/>
              <a:gd name="connsiteX14" fmla="*/ 1464945 w 1464945"/>
              <a:gd name="connsiteY14" fmla="*/ 1898332 h 2192655"/>
              <a:gd name="connsiteX15" fmla="*/ 647700 w 1464945"/>
              <a:gd name="connsiteY15" fmla="*/ 2192655 h 2192655"/>
              <a:gd name="connsiteX16" fmla="*/ 0 w 1464945"/>
              <a:gd name="connsiteY16" fmla="*/ 478155 h 2192655"/>
              <a:gd name="connsiteX17" fmla="*/ 541020 w 1464945"/>
              <a:gd name="connsiteY17" fmla="*/ 180975 h 2192655"/>
              <a:gd name="connsiteX18" fmla="*/ 533876 w 1464945"/>
              <a:gd name="connsiteY18" fmla="*/ 68580 h 2192655"/>
              <a:gd name="connsiteX19" fmla="*/ 698182 w 1464945"/>
              <a:gd name="connsiteY19" fmla="*/ 0 h 2192655"/>
              <a:gd name="connsiteX20" fmla="*/ 788670 w 1464945"/>
              <a:gd name="connsiteY20" fmla="*/ 270034 h 2192655"/>
              <a:gd name="connsiteX0" fmla="*/ 788670 w 1464945"/>
              <a:gd name="connsiteY0" fmla="*/ 270034 h 2192655"/>
              <a:gd name="connsiteX1" fmla="*/ 639128 w 1464945"/>
              <a:gd name="connsiteY1" fmla="*/ 338614 h 2192655"/>
              <a:gd name="connsiteX2" fmla="*/ 641509 w 1464945"/>
              <a:gd name="connsiteY2" fmla="*/ 367189 h 2192655"/>
              <a:gd name="connsiteX3" fmla="*/ 236220 w 1464945"/>
              <a:gd name="connsiteY3" fmla="*/ 546735 h 2192655"/>
              <a:gd name="connsiteX4" fmla="*/ 335280 w 1464945"/>
              <a:gd name="connsiteY4" fmla="*/ 827722 h 2192655"/>
              <a:gd name="connsiteX5" fmla="*/ 960120 w 1464945"/>
              <a:gd name="connsiteY5" fmla="*/ 584835 h 2192655"/>
              <a:gd name="connsiteX6" fmla="*/ 1042035 w 1464945"/>
              <a:gd name="connsiteY6" fmla="*/ 781050 h 2192655"/>
              <a:gd name="connsiteX7" fmla="*/ 428148 w 1464945"/>
              <a:gd name="connsiteY7" fmla="*/ 1038702 h 2192655"/>
              <a:gd name="connsiteX8" fmla="*/ 541020 w 1464945"/>
              <a:gd name="connsiteY8" fmla="*/ 1343502 h 2192655"/>
              <a:gd name="connsiteX9" fmla="*/ 1149667 w 1464945"/>
              <a:gd name="connsiteY9" fmla="*/ 1098232 h 2192655"/>
              <a:gd name="connsiteX10" fmla="*/ 1234916 w 1464945"/>
              <a:gd name="connsiteY10" fmla="*/ 1306830 h 2192655"/>
              <a:gd name="connsiteX11" fmla="*/ 634365 w 1464945"/>
              <a:gd name="connsiteY11" fmla="*/ 1544003 h 2192655"/>
              <a:gd name="connsiteX12" fmla="*/ 746760 w 1464945"/>
              <a:gd name="connsiteY12" fmla="*/ 1811655 h 2192655"/>
              <a:gd name="connsiteX13" fmla="*/ 1362551 w 1464945"/>
              <a:gd name="connsiteY13" fmla="*/ 1618774 h 2192655"/>
              <a:gd name="connsiteX14" fmla="*/ 1464945 w 1464945"/>
              <a:gd name="connsiteY14" fmla="*/ 1898332 h 2192655"/>
              <a:gd name="connsiteX15" fmla="*/ 647700 w 1464945"/>
              <a:gd name="connsiteY15" fmla="*/ 2192655 h 2192655"/>
              <a:gd name="connsiteX16" fmla="*/ 0 w 1464945"/>
              <a:gd name="connsiteY16" fmla="*/ 478155 h 2192655"/>
              <a:gd name="connsiteX17" fmla="*/ 541020 w 1464945"/>
              <a:gd name="connsiteY17" fmla="*/ 180975 h 2192655"/>
              <a:gd name="connsiteX18" fmla="*/ 533876 w 1464945"/>
              <a:gd name="connsiteY18" fmla="*/ 68580 h 2192655"/>
              <a:gd name="connsiteX19" fmla="*/ 698182 w 1464945"/>
              <a:gd name="connsiteY19" fmla="*/ 0 h 2192655"/>
              <a:gd name="connsiteX20" fmla="*/ 788670 w 1464945"/>
              <a:gd name="connsiteY20" fmla="*/ 270034 h 2192655"/>
              <a:gd name="connsiteX0" fmla="*/ 822007 w 1498282"/>
              <a:gd name="connsiteY0" fmla="*/ 270034 h 2192655"/>
              <a:gd name="connsiteX1" fmla="*/ 672465 w 1498282"/>
              <a:gd name="connsiteY1" fmla="*/ 338614 h 2192655"/>
              <a:gd name="connsiteX2" fmla="*/ 674846 w 1498282"/>
              <a:gd name="connsiteY2" fmla="*/ 367189 h 2192655"/>
              <a:gd name="connsiteX3" fmla="*/ 269557 w 1498282"/>
              <a:gd name="connsiteY3" fmla="*/ 546735 h 2192655"/>
              <a:gd name="connsiteX4" fmla="*/ 368617 w 1498282"/>
              <a:gd name="connsiteY4" fmla="*/ 827722 h 2192655"/>
              <a:gd name="connsiteX5" fmla="*/ 993457 w 1498282"/>
              <a:gd name="connsiteY5" fmla="*/ 584835 h 2192655"/>
              <a:gd name="connsiteX6" fmla="*/ 1075372 w 1498282"/>
              <a:gd name="connsiteY6" fmla="*/ 781050 h 2192655"/>
              <a:gd name="connsiteX7" fmla="*/ 461485 w 1498282"/>
              <a:gd name="connsiteY7" fmla="*/ 1038702 h 2192655"/>
              <a:gd name="connsiteX8" fmla="*/ 574357 w 1498282"/>
              <a:gd name="connsiteY8" fmla="*/ 1343502 h 2192655"/>
              <a:gd name="connsiteX9" fmla="*/ 1183004 w 1498282"/>
              <a:gd name="connsiteY9" fmla="*/ 1098232 h 2192655"/>
              <a:gd name="connsiteX10" fmla="*/ 1268253 w 1498282"/>
              <a:gd name="connsiteY10" fmla="*/ 1306830 h 2192655"/>
              <a:gd name="connsiteX11" fmla="*/ 667702 w 1498282"/>
              <a:gd name="connsiteY11" fmla="*/ 1544003 h 2192655"/>
              <a:gd name="connsiteX12" fmla="*/ 780097 w 1498282"/>
              <a:gd name="connsiteY12" fmla="*/ 1811655 h 2192655"/>
              <a:gd name="connsiteX13" fmla="*/ 1395888 w 1498282"/>
              <a:gd name="connsiteY13" fmla="*/ 1618774 h 2192655"/>
              <a:gd name="connsiteX14" fmla="*/ 1498282 w 1498282"/>
              <a:gd name="connsiteY14" fmla="*/ 1898332 h 2192655"/>
              <a:gd name="connsiteX15" fmla="*/ 681037 w 1498282"/>
              <a:gd name="connsiteY15" fmla="*/ 2192655 h 2192655"/>
              <a:gd name="connsiteX16" fmla="*/ 0 w 1498282"/>
              <a:gd name="connsiteY16" fmla="*/ 463868 h 2192655"/>
              <a:gd name="connsiteX17" fmla="*/ 574357 w 1498282"/>
              <a:gd name="connsiteY17" fmla="*/ 180975 h 2192655"/>
              <a:gd name="connsiteX18" fmla="*/ 567213 w 1498282"/>
              <a:gd name="connsiteY18" fmla="*/ 68580 h 2192655"/>
              <a:gd name="connsiteX19" fmla="*/ 731519 w 1498282"/>
              <a:gd name="connsiteY19" fmla="*/ 0 h 2192655"/>
              <a:gd name="connsiteX20" fmla="*/ 822007 w 1498282"/>
              <a:gd name="connsiteY20" fmla="*/ 270034 h 21926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498282" h="2192655">
                <a:moveTo>
                  <a:pt x="822007" y="270034"/>
                </a:moveTo>
                <a:cubicBezTo>
                  <a:pt x="775335" y="293688"/>
                  <a:pt x="719137" y="314960"/>
                  <a:pt x="672465" y="338614"/>
                </a:cubicBezTo>
                <a:cubicBezTo>
                  <a:pt x="675640" y="357664"/>
                  <a:pt x="671672" y="355283"/>
                  <a:pt x="674846" y="367189"/>
                </a:cubicBezTo>
                <a:lnTo>
                  <a:pt x="269557" y="546735"/>
                </a:lnTo>
                <a:lnTo>
                  <a:pt x="368617" y="827722"/>
                </a:lnTo>
                <a:lnTo>
                  <a:pt x="993457" y="584835"/>
                </a:lnTo>
                <a:lnTo>
                  <a:pt x="1075372" y="781050"/>
                </a:lnTo>
                <a:lnTo>
                  <a:pt x="461485" y="1038702"/>
                </a:lnTo>
                <a:lnTo>
                  <a:pt x="574357" y="1343502"/>
                </a:lnTo>
                <a:lnTo>
                  <a:pt x="1183004" y="1098232"/>
                </a:lnTo>
                <a:lnTo>
                  <a:pt x="1268253" y="1306830"/>
                </a:lnTo>
                <a:lnTo>
                  <a:pt x="667702" y="1544003"/>
                </a:lnTo>
                <a:lnTo>
                  <a:pt x="780097" y="1811655"/>
                </a:lnTo>
                <a:lnTo>
                  <a:pt x="1395888" y="1618774"/>
                </a:lnTo>
                <a:lnTo>
                  <a:pt x="1498282" y="1898332"/>
                </a:lnTo>
                <a:lnTo>
                  <a:pt x="681037" y="2192655"/>
                </a:lnTo>
                <a:lnTo>
                  <a:pt x="0" y="463868"/>
                </a:lnTo>
                <a:lnTo>
                  <a:pt x="574357" y="180975"/>
                </a:lnTo>
                <a:cubicBezTo>
                  <a:pt x="563323" y="167482"/>
                  <a:pt x="557687" y="108267"/>
                  <a:pt x="567213" y="68580"/>
                </a:cubicBezTo>
                <a:lnTo>
                  <a:pt x="731519" y="0"/>
                </a:lnTo>
                <a:lnTo>
                  <a:pt x="822007" y="270034"/>
                </a:lnTo>
                <a:close/>
              </a:path>
            </a:pathLst>
          </a:custGeom>
          <a:solidFill>
            <a:srgbClr val="FE0000">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 Box 16"/>
          <p:cNvSpPr txBox="1">
            <a:spLocks noChangeArrowheads="1"/>
          </p:cNvSpPr>
          <p:nvPr/>
        </p:nvSpPr>
        <p:spPr bwMode="auto">
          <a:xfrm>
            <a:off x="4360759" y="4537097"/>
            <a:ext cx="1605452" cy="707886"/>
          </a:xfrm>
          <a:prstGeom prst="rect">
            <a:avLst/>
          </a:prstGeom>
          <a:noFill/>
          <a:ln w="9525">
            <a:noFill/>
            <a:miter lim="800000"/>
            <a:headEnd/>
            <a:tailEnd/>
          </a:ln>
          <a:effectLst/>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en-US" sz="2000" kern="0" dirty="0">
                <a:solidFill>
                  <a:sysClr val="window" lastClr="FFFFFF"/>
                </a:solidFill>
                <a:effectLst>
                  <a:glow rad="76200">
                    <a:sysClr val="windowText" lastClr="000000">
                      <a:alpha val="60000"/>
                    </a:sysClr>
                  </a:glow>
                </a:effectLst>
                <a:latin typeface="Calibri" pitchFamily="34" charset="0"/>
                <a:cs typeface="Calibri" pitchFamily="34" charset="0"/>
              </a:rPr>
              <a:t>gate chambers</a:t>
            </a:r>
            <a:endParaRPr kumimoji="0" lang="en-US" sz="2000" b="0" i="0" u="none" strike="noStrike" kern="0" cap="none" spc="0" normalizeH="0" baseline="0" noProof="0" dirty="0">
              <a:ln>
                <a:noFill/>
              </a:ln>
              <a:solidFill>
                <a:sysClr val="window" lastClr="FFFFFF"/>
              </a:solidFill>
              <a:effectLst>
                <a:glow rad="76200">
                  <a:sysClr val="windowText" lastClr="000000">
                    <a:alpha val="60000"/>
                  </a:sysClr>
                </a:glow>
              </a:effectLst>
              <a:uLnTx/>
              <a:uFillTx/>
              <a:latin typeface="Calibri" pitchFamily="34" charset="0"/>
              <a:cs typeface="Calibri" pitchFamily="34" charset="0"/>
            </a:endParaRPr>
          </a:p>
        </p:txBody>
      </p:sp>
      <p:sp>
        <p:nvSpPr>
          <p:cNvPr id="15" name="Line 9"/>
          <p:cNvSpPr>
            <a:spLocks noChangeShapeType="1"/>
          </p:cNvSpPr>
          <p:nvPr/>
        </p:nvSpPr>
        <p:spPr bwMode="auto">
          <a:xfrm flipV="1">
            <a:off x="5300862" y="3629817"/>
            <a:ext cx="223638" cy="785860"/>
          </a:xfrm>
          <a:prstGeom prst="line">
            <a:avLst/>
          </a:prstGeom>
          <a:noFill/>
          <a:ln w="22225" cap="flat" cmpd="sng" algn="ctr">
            <a:solidFill>
              <a:sysClr val="window" lastClr="FFFFFF"/>
            </a:solidFill>
            <a:prstDash val="solid"/>
            <a:round/>
            <a:headEnd type="none" w="med" len="med"/>
            <a:tailEnd type="triangle" w="med" len="med"/>
          </a:ln>
          <a:effectLst>
            <a:glow rad="50800">
              <a:sysClr val="windowText" lastClr="000000">
                <a:alpha val="60000"/>
              </a:sys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alibri"/>
              <a:ea typeface="+mn-ea"/>
              <a:cs typeface="+mn-cs"/>
            </a:endParaRPr>
          </a:p>
        </p:txBody>
      </p:sp>
      <p:sp>
        <p:nvSpPr>
          <p:cNvPr id="16" name="Line 9"/>
          <p:cNvSpPr>
            <a:spLocks noChangeShapeType="1"/>
          </p:cNvSpPr>
          <p:nvPr/>
        </p:nvSpPr>
        <p:spPr bwMode="auto">
          <a:xfrm flipH="1" flipV="1">
            <a:off x="4360758" y="4177187"/>
            <a:ext cx="441745" cy="359909"/>
          </a:xfrm>
          <a:prstGeom prst="line">
            <a:avLst/>
          </a:prstGeom>
          <a:noFill/>
          <a:ln w="22225" cap="flat" cmpd="sng" algn="ctr">
            <a:solidFill>
              <a:sysClr val="window" lastClr="FFFFFF"/>
            </a:solidFill>
            <a:prstDash val="solid"/>
            <a:round/>
            <a:headEnd type="none" w="med" len="med"/>
            <a:tailEnd type="triangle" w="med" len="med"/>
          </a:ln>
          <a:effectLst>
            <a:glow rad="50800">
              <a:sysClr val="windowText" lastClr="000000">
                <a:alpha val="60000"/>
              </a:sys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alibri"/>
              <a:ea typeface="+mn-ea"/>
              <a:cs typeface="+mn-cs"/>
            </a:endParaRPr>
          </a:p>
        </p:txBody>
      </p:sp>
    </p:spTree>
    <p:extLst>
      <p:ext uri="{BB962C8B-B14F-4D97-AF65-F5344CB8AC3E}">
        <p14:creationId xmlns:p14="http://schemas.microsoft.com/office/powerpoint/2010/main" val="3401456170"/>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C:\Users\Kris\Documents\Bolen\01b PLBL, PCB size\04 Judah and the Dead Sea\Shephelah-Gezer\Gezer Solomonic gate from north, tb040607303.jpg"/>
          <p:cNvPicPr>
            <a:picLocks noChangeAspect="1" noChangeArrowheads="1"/>
          </p:cNvPicPr>
          <p:nvPr/>
        </p:nvPicPr>
        <p:blipFill>
          <a:blip r:embed="rId3">
            <a:extLst>
              <a:ext uri="{BEBA8EAE-BF5A-486C-A8C5-ECC9F3942E4B}">
                <a14:imgProps xmlns:a14="http://schemas.microsoft.com/office/drawing/2010/main">
                  <a14:imgLayer r:embed="rId4">
                    <a14:imgEffect>
                      <a14:saturation sat="120000"/>
                    </a14:imgEffect>
                  </a14:imgLayer>
                </a14:imgProps>
              </a:ext>
              <a:ext uri="{28A0092B-C50C-407E-A947-70E740481C1C}">
                <a14:useLocalDpi xmlns:a14="http://schemas.microsoft.com/office/drawing/2010/main" val="0"/>
              </a:ext>
            </a:extLst>
          </a:blip>
          <a:srcRect/>
          <a:stretch>
            <a:fillRect/>
          </a:stretch>
        </p:blipFill>
        <p:spPr bwMode="auto">
          <a:xfrm>
            <a:off x="0" y="369888"/>
            <a:ext cx="9144000" cy="6116637"/>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Iron Age gate at Gezer (from the north)</a:t>
            </a:r>
          </a:p>
        </p:txBody>
      </p:sp>
      <p:sp>
        <p:nvSpPr>
          <p:cNvPr id="3" name="Text Placeholder 2"/>
          <p:cNvSpPr>
            <a:spLocks noGrp="1"/>
          </p:cNvSpPr>
          <p:nvPr>
            <p:ph type="body" sz="quarter" idx="12"/>
          </p:nvPr>
        </p:nvSpPr>
        <p:spPr/>
        <p:txBody>
          <a:bodyPr/>
          <a:lstStyle/>
          <a:p>
            <a:r>
              <a:rPr lang="en-US" dirty="0"/>
              <a:t>3:27</a:t>
            </a:r>
          </a:p>
        </p:txBody>
      </p:sp>
      <p:sp>
        <p:nvSpPr>
          <p:cNvPr id="4" name="Title 3"/>
          <p:cNvSpPr>
            <a:spLocks noGrp="1"/>
          </p:cNvSpPr>
          <p:nvPr>
            <p:ph type="title"/>
          </p:nvPr>
        </p:nvSpPr>
        <p:spPr/>
        <p:txBody>
          <a:bodyPr/>
          <a:lstStyle/>
          <a:p>
            <a:r>
              <a:rPr lang="en-US" dirty="0"/>
              <a:t>Joab took him aside in the middle of the gate to speak with him privately</a:t>
            </a:r>
          </a:p>
        </p:txBody>
      </p:sp>
    </p:spTree>
    <p:extLst>
      <p:ext uri="{BB962C8B-B14F-4D97-AF65-F5344CB8AC3E}">
        <p14:creationId xmlns:p14="http://schemas.microsoft.com/office/powerpoint/2010/main" val="3735543960"/>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Iron Age gate chamber at Gezer, with benches</a:t>
            </a:r>
          </a:p>
        </p:txBody>
      </p:sp>
      <p:sp>
        <p:nvSpPr>
          <p:cNvPr id="3" name="Text Placeholder 2"/>
          <p:cNvSpPr>
            <a:spLocks noGrp="1"/>
          </p:cNvSpPr>
          <p:nvPr>
            <p:ph type="body" sz="quarter" idx="12"/>
          </p:nvPr>
        </p:nvSpPr>
        <p:spPr/>
        <p:txBody>
          <a:bodyPr/>
          <a:lstStyle/>
          <a:p>
            <a:r>
              <a:rPr lang="en-US" dirty="0"/>
              <a:t>3:27</a:t>
            </a:r>
          </a:p>
        </p:txBody>
      </p:sp>
      <p:sp>
        <p:nvSpPr>
          <p:cNvPr id="4" name="Title 3"/>
          <p:cNvSpPr>
            <a:spLocks noGrp="1"/>
          </p:cNvSpPr>
          <p:nvPr>
            <p:ph type="title"/>
          </p:nvPr>
        </p:nvSpPr>
        <p:spPr/>
        <p:txBody>
          <a:bodyPr/>
          <a:lstStyle/>
          <a:p>
            <a:r>
              <a:rPr lang="en-US" dirty="0"/>
              <a:t>Joab took him aside in the middle of the gate to speak with him privately</a:t>
            </a:r>
          </a:p>
        </p:txBody>
      </p:sp>
      <p:pic>
        <p:nvPicPr>
          <p:cNvPr id="6146" name="Picture 2" descr="C:\Users\Kris\Documents\Bolen\01b PLBL, PCB size\04 Judah and the Dead Sea\Shephelah-Gezer\Gezer Solomonic gate chamber with benches, tb052007794.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69888"/>
            <a:ext cx="9144000" cy="611663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83463183"/>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C:\Users\Kris\Documents\Bolen\PCB size\Schick-pcb\Misc-pcb\Gezer, Solomonic six-chambered city gate, model, as021506500.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63525"/>
            <a:ext cx="9144000" cy="6519863"/>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Model of the six-chambered Iron Age city gate at Gezer</a:t>
            </a:r>
          </a:p>
        </p:txBody>
      </p:sp>
      <p:sp>
        <p:nvSpPr>
          <p:cNvPr id="3" name="Text Placeholder 2"/>
          <p:cNvSpPr>
            <a:spLocks noGrp="1"/>
          </p:cNvSpPr>
          <p:nvPr>
            <p:ph type="body" sz="quarter" idx="12"/>
          </p:nvPr>
        </p:nvSpPr>
        <p:spPr/>
        <p:txBody>
          <a:bodyPr/>
          <a:lstStyle/>
          <a:p>
            <a:r>
              <a:rPr lang="en-US" dirty="0"/>
              <a:t>3:27</a:t>
            </a:r>
          </a:p>
        </p:txBody>
      </p:sp>
      <p:sp>
        <p:nvSpPr>
          <p:cNvPr id="4" name="Title 3"/>
          <p:cNvSpPr>
            <a:spLocks noGrp="1"/>
          </p:cNvSpPr>
          <p:nvPr>
            <p:ph type="title"/>
          </p:nvPr>
        </p:nvSpPr>
        <p:spPr/>
        <p:txBody>
          <a:bodyPr/>
          <a:lstStyle/>
          <a:p>
            <a:r>
              <a:rPr lang="en-US" dirty="0"/>
              <a:t>Joab took him aside in the middle of the gate to speak with him privately</a:t>
            </a:r>
          </a:p>
        </p:txBody>
      </p:sp>
    </p:spTree>
    <p:extLst>
      <p:ext uri="{BB962C8B-B14F-4D97-AF65-F5344CB8AC3E}">
        <p14:creationId xmlns:p14="http://schemas.microsoft.com/office/powerpoint/2010/main" val="3483767477"/>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3" descr="C:\Users\Kris\Documents\Bolen\04 0Adds 2012\19 Museum\Rome Museums\Vatican Museum\Gregoriano Egyptian\Assyrian officer killing a fallen enemy, from Nineveh palace of Ashurbanipal, 648-631 BC, tb0512176440.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66962" y="0"/>
            <a:ext cx="4410075"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Assyrian officer killing a fallen enemy, from the palace of Ashurbanipal at Nineveh, 648–631 BC</a:t>
            </a:r>
          </a:p>
        </p:txBody>
      </p:sp>
      <p:sp>
        <p:nvSpPr>
          <p:cNvPr id="3" name="Text Placeholder 2"/>
          <p:cNvSpPr>
            <a:spLocks noGrp="1"/>
          </p:cNvSpPr>
          <p:nvPr>
            <p:ph type="body" sz="quarter" idx="12"/>
          </p:nvPr>
        </p:nvSpPr>
        <p:spPr/>
        <p:txBody>
          <a:bodyPr/>
          <a:lstStyle/>
          <a:p>
            <a:r>
              <a:rPr lang="en-US" dirty="0"/>
              <a:t>3:27</a:t>
            </a:r>
          </a:p>
        </p:txBody>
      </p:sp>
      <p:sp>
        <p:nvSpPr>
          <p:cNvPr id="4" name="Title 3"/>
          <p:cNvSpPr>
            <a:spLocks noGrp="1"/>
          </p:cNvSpPr>
          <p:nvPr>
            <p:ph type="title"/>
          </p:nvPr>
        </p:nvSpPr>
        <p:spPr/>
        <p:txBody>
          <a:bodyPr/>
          <a:lstStyle/>
          <a:p>
            <a:r>
              <a:rPr lang="en-US" dirty="0"/>
              <a:t>Then he struck him in the belly so that he died, on account of the death of Asahel</a:t>
            </a:r>
          </a:p>
        </p:txBody>
      </p:sp>
    </p:spTree>
    <p:extLst>
      <p:ext uri="{BB962C8B-B14F-4D97-AF65-F5344CB8AC3E}">
        <p14:creationId xmlns:p14="http://schemas.microsoft.com/office/powerpoint/2010/main" val="1954816902"/>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“Asahel Street” sign in Jerusalem</a:t>
            </a:r>
          </a:p>
        </p:txBody>
      </p:sp>
      <p:sp>
        <p:nvSpPr>
          <p:cNvPr id="3" name="Text Placeholder 2"/>
          <p:cNvSpPr>
            <a:spLocks noGrp="1"/>
          </p:cNvSpPr>
          <p:nvPr>
            <p:ph type="body" sz="quarter" idx="12"/>
          </p:nvPr>
        </p:nvSpPr>
        <p:spPr/>
        <p:txBody>
          <a:bodyPr/>
          <a:lstStyle/>
          <a:p>
            <a:r>
              <a:rPr lang="en-US" dirty="0"/>
              <a:t>3:27</a:t>
            </a:r>
          </a:p>
        </p:txBody>
      </p:sp>
      <p:sp>
        <p:nvSpPr>
          <p:cNvPr id="4" name="Title 3"/>
          <p:cNvSpPr>
            <a:spLocks noGrp="1"/>
          </p:cNvSpPr>
          <p:nvPr>
            <p:ph type="title"/>
          </p:nvPr>
        </p:nvSpPr>
        <p:spPr/>
        <p:txBody>
          <a:bodyPr/>
          <a:lstStyle/>
          <a:p>
            <a:r>
              <a:rPr lang="en-US" dirty="0"/>
              <a:t>Then he struck him in the belly so that he died, on account of the death of Asahel</a:t>
            </a:r>
          </a:p>
        </p:txBody>
      </p:sp>
      <p:pic>
        <p:nvPicPr>
          <p:cNvPr id="6" name="Picture 5">
            <a:extLst>
              <a:ext uri="{FF2B5EF4-FFF2-40B4-BE49-F238E27FC236}">
                <a16:creationId xmlns:a16="http://schemas.microsoft.com/office/drawing/2014/main" id="{EDDD4053-5F47-4145-AEC2-8E53A61C247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79476"/>
            <a:ext cx="9144000" cy="6099048"/>
          </a:xfrm>
          <a:prstGeom prst="rect">
            <a:avLst/>
          </a:prstGeom>
        </p:spPr>
      </p:pic>
    </p:spTree>
    <p:extLst>
      <p:ext uri="{BB962C8B-B14F-4D97-AF65-F5344CB8AC3E}">
        <p14:creationId xmlns:p14="http://schemas.microsoft.com/office/powerpoint/2010/main" val="4158147765"/>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C:\Users\Kris\Downloads\1021px-Augustin_Hirschvogel,_Joab_Betrays_Abner,_1547,_NGA_3937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5159" y="369332"/>
            <a:ext cx="7693682" cy="615034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i="1" dirty="0"/>
              <a:t>Joab Betrays Abner</a:t>
            </a:r>
            <a:r>
              <a:rPr lang="en-US" dirty="0"/>
              <a:t>, by Augustin </a:t>
            </a:r>
            <a:r>
              <a:rPr lang="en-US" dirty="0" err="1"/>
              <a:t>Hirschvogel</a:t>
            </a:r>
            <a:r>
              <a:rPr lang="en-US" dirty="0"/>
              <a:t>, 1547</a:t>
            </a:r>
          </a:p>
        </p:txBody>
      </p:sp>
      <p:sp>
        <p:nvSpPr>
          <p:cNvPr id="3" name="Text Placeholder 2"/>
          <p:cNvSpPr>
            <a:spLocks noGrp="1"/>
          </p:cNvSpPr>
          <p:nvPr>
            <p:ph type="body" sz="quarter" idx="12"/>
          </p:nvPr>
        </p:nvSpPr>
        <p:spPr/>
        <p:txBody>
          <a:bodyPr/>
          <a:lstStyle/>
          <a:p>
            <a:r>
              <a:rPr lang="en-US" dirty="0"/>
              <a:t>3:27</a:t>
            </a:r>
          </a:p>
        </p:txBody>
      </p:sp>
      <p:sp>
        <p:nvSpPr>
          <p:cNvPr id="4" name="Title 3"/>
          <p:cNvSpPr>
            <a:spLocks noGrp="1"/>
          </p:cNvSpPr>
          <p:nvPr>
            <p:ph type="title"/>
          </p:nvPr>
        </p:nvSpPr>
        <p:spPr/>
        <p:txBody>
          <a:bodyPr/>
          <a:lstStyle/>
          <a:p>
            <a:r>
              <a:rPr lang="en-US" dirty="0"/>
              <a:t>Then he struck him in the belly so that he died, on account of the death of Asahel</a:t>
            </a:r>
          </a:p>
        </p:txBody>
      </p:sp>
    </p:spTree>
    <p:extLst>
      <p:ext uri="{BB962C8B-B14F-4D97-AF65-F5344CB8AC3E}">
        <p14:creationId xmlns:p14="http://schemas.microsoft.com/office/powerpoint/2010/main" val="877581696"/>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C:\Users\Kris\Documents\Bolen\02 HVHL\46 Traditional Life and Customs\Religious Life, Samaritan\Samaritan Passover, evening prayer, mat01849.jpg"/>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10000"/>
                    </a14:imgEffect>
                  </a14:imgLayer>
                </a14:imgProps>
              </a:ext>
              <a:ext uri="{28A0092B-C50C-407E-A947-70E740481C1C}">
                <a14:useLocalDpi xmlns:a14="http://schemas.microsoft.com/office/drawing/2010/main" val="0"/>
              </a:ext>
            </a:extLst>
          </a:blip>
          <a:srcRect t="12995" b="30976"/>
          <a:stretch/>
        </p:blipFill>
        <p:spPr bwMode="auto">
          <a:xfrm>
            <a:off x="0" y="-1"/>
            <a:ext cx="9144000" cy="6858001"/>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Evening prayer with an elder at the Samaritan Passover</a:t>
            </a:r>
          </a:p>
        </p:txBody>
      </p:sp>
      <p:sp>
        <p:nvSpPr>
          <p:cNvPr id="3" name="Text Placeholder 2"/>
          <p:cNvSpPr>
            <a:spLocks noGrp="1"/>
          </p:cNvSpPr>
          <p:nvPr>
            <p:ph type="body" sz="quarter" idx="12"/>
          </p:nvPr>
        </p:nvSpPr>
        <p:spPr/>
        <p:txBody>
          <a:bodyPr/>
          <a:lstStyle/>
          <a:p>
            <a:r>
              <a:rPr lang="en-US" dirty="0"/>
              <a:t>3:29</a:t>
            </a:r>
          </a:p>
        </p:txBody>
      </p:sp>
      <p:sp>
        <p:nvSpPr>
          <p:cNvPr id="4" name="Title 3"/>
          <p:cNvSpPr>
            <a:spLocks noGrp="1"/>
          </p:cNvSpPr>
          <p:nvPr>
            <p:ph type="title"/>
          </p:nvPr>
        </p:nvSpPr>
        <p:spPr/>
        <p:txBody>
          <a:bodyPr/>
          <a:lstStyle/>
          <a:p>
            <a:r>
              <a:rPr lang="en-US" dirty="0"/>
              <a:t>When David heard of it, he said, “I and my kingdom are innocent before Yahweh”</a:t>
            </a:r>
          </a:p>
        </p:txBody>
      </p:sp>
    </p:spTree>
    <p:extLst>
      <p:ext uri="{BB962C8B-B14F-4D97-AF65-F5344CB8AC3E}">
        <p14:creationId xmlns:p14="http://schemas.microsoft.com/office/powerpoint/2010/main" val="336228210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Hebron from west, mat05912.jpg"/>
          <p:cNvPicPr>
            <a:picLocks noChangeAspect="1"/>
          </p:cNvPicPr>
          <p:nvPr/>
        </p:nvPicPr>
        <p:blipFill rotWithShape="1">
          <a:blip r:embed="rId3">
            <a:extLst>
              <a:ext uri="{28A0092B-C50C-407E-A947-70E740481C1C}">
                <a14:useLocalDpi xmlns:a14="http://schemas.microsoft.com/office/drawing/2010/main" val="0"/>
              </a:ext>
            </a:extLst>
          </a:blip>
          <a:srcRect l="2035" r="3555"/>
          <a:stretch/>
        </p:blipFill>
        <p:spPr>
          <a:xfrm>
            <a:off x="1" y="369332"/>
            <a:ext cx="9144000" cy="6150340"/>
          </a:xfrm>
          <a:prstGeom prst="rect">
            <a:avLst/>
          </a:prstGeom>
        </p:spPr>
      </p:pic>
      <p:sp>
        <p:nvSpPr>
          <p:cNvPr id="2" name="Text Placeholder 1"/>
          <p:cNvSpPr>
            <a:spLocks noGrp="1"/>
          </p:cNvSpPr>
          <p:nvPr>
            <p:ph type="body" sz="quarter" idx="10"/>
          </p:nvPr>
        </p:nvSpPr>
        <p:spPr/>
        <p:txBody>
          <a:bodyPr/>
          <a:lstStyle/>
          <a:p>
            <a:r>
              <a:rPr lang="en-US" dirty="0"/>
              <a:t>Hebron (from the west)</a:t>
            </a:r>
          </a:p>
        </p:txBody>
      </p:sp>
      <p:sp>
        <p:nvSpPr>
          <p:cNvPr id="3" name="Text Placeholder 2"/>
          <p:cNvSpPr>
            <a:spLocks noGrp="1"/>
          </p:cNvSpPr>
          <p:nvPr>
            <p:ph type="body" sz="quarter" idx="12"/>
          </p:nvPr>
        </p:nvSpPr>
        <p:spPr/>
        <p:txBody>
          <a:bodyPr/>
          <a:lstStyle/>
          <a:p>
            <a:r>
              <a:rPr lang="en-US" dirty="0"/>
              <a:t>3:2</a:t>
            </a:r>
          </a:p>
        </p:txBody>
      </p:sp>
      <p:sp>
        <p:nvSpPr>
          <p:cNvPr id="4" name="Title 3"/>
          <p:cNvSpPr>
            <a:spLocks noGrp="1"/>
          </p:cNvSpPr>
          <p:nvPr>
            <p:ph type="title"/>
          </p:nvPr>
        </p:nvSpPr>
        <p:spPr/>
        <p:txBody>
          <a:bodyPr/>
          <a:lstStyle/>
          <a:p>
            <a:r>
              <a:rPr lang="en-US" dirty="0"/>
              <a:t>These are the sons that were born to David in Hebron</a:t>
            </a:r>
          </a:p>
        </p:txBody>
      </p:sp>
    </p:spTree>
    <p:extLst>
      <p:ext uri="{BB962C8B-B14F-4D97-AF65-F5344CB8AC3E}">
        <p14:creationId xmlns:p14="http://schemas.microsoft.com/office/powerpoint/2010/main" val="136919184"/>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C:\Users\Kris\Documents\Bolen\PCB size\Louvre Abu Dhabi-pcb\Figurine of man in prayer, from Mari in Syria, 2500-2400 BC, tb0520184667.jpg"/>
          <p:cNvPicPr>
            <a:picLocks noChangeAspect="1" noChangeArrowheads="1"/>
          </p:cNvPicPr>
          <p:nvPr/>
        </p:nvPicPr>
        <p:blipFill rotWithShape="1">
          <a:blip r:embed="rId3">
            <a:extLst>
              <a:ext uri="{28A0092B-C50C-407E-A947-70E740481C1C}">
                <a14:useLocalDpi xmlns:a14="http://schemas.microsoft.com/office/drawing/2010/main" val="0"/>
              </a:ext>
            </a:extLst>
          </a:blip>
          <a:srcRect t="5096" b="2160"/>
          <a:stretch/>
        </p:blipFill>
        <p:spPr bwMode="auto">
          <a:xfrm>
            <a:off x="2662902" y="159657"/>
            <a:ext cx="3818196" cy="6545944"/>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Figurine of man in prayer, from Mari in Syria, 2500–2400 BC</a:t>
            </a:r>
          </a:p>
        </p:txBody>
      </p:sp>
      <p:sp>
        <p:nvSpPr>
          <p:cNvPr id="3" name="Text Placeholder 2"/>
          <p:cNvSpPr>
            <a:spLocks noGrp="1"/>
          </p:cNvSpPr>
          <p:nvPr>
            <p:ph type="body" sz="quarter" idx="12"/>
          </p:nvPr>
        </p:nvSpPr>
        <p:spPr/>
        <p:txBody>
          <a:bodyPr/>
          <a:lstStyle/>
          <a:p>
            <a:r>
              <a:rPr lang="en-US" dirty="0"/>
              <a:t>3:29</a:t>
            </a:r>
          </a:p>
        </p:txBody>
      </p:sp>
      <p:sp>
        <p:nvSpPr>
          <p:cNvPr id="4" name="Title 3"/>
          <p:cNvSpPr>
            <a:spLocks noGrp="1"/>
          </p:cNvSpPr>
          <p:nvPr>
            <p:ph type="title"/>
          </p:nvPr>
        </p:nvSpPr>
        <p:spPr/>
        <p:txBody>
          <a:bodyPr/>
          <a:lstStyle/>
          <a:p>
            <a:r>
              <a:rPr lang="en-US" dirty="0"/>
              <a:t>When David heard of it, he said, “I and my kingdom are innocent before Yahweh”</a:t>
            </a:r>
          </a:p>
        </p:txBody>
      </p:sp>
    </p:spTree>
    <p:extLst>
      <p:ext uri="{BB962C8B-B14F-4D97-AF65-F5344CB8AC3E}">
        <p14:creationId xmlns:p14="http://schemas.microsoft.com/office/powerpoint/2010/main" val="1311286172"/>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063 Sheikh of the Lepers.jp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366852" y="209550"/>
            <a:ext cx="4410296" cy="6629400"/>
          </a:xfrm>
          <a:prstGeom prst="rect">
            <a:avLst/>
          </a:prstGeom>
        </p:spPr>
      </p:pic>
      <p:sp>
        <p:nvSpPr>
          <p:cNvPr id="2" name="Text Placeholder 1"/>
          <p:cNvSpPr>
            <a:spLocks noGrp="1"/>
          </p:cNvSpPr>
          <p:nvPr>
            <p:ph type="body" sz="quarter" idx="10"/>
          </p:nvPr>
        </p:nvSpPr>
        <p:spPr/>
        <p:txBody>
          <a:bodyPr/>
          <a:lstStyle/>
          <a:p>
            <a:r>
              <a:rPr lang="en-US" dirty="0"/>
              <a:t>Illustration of the “sheikh of the lepers”</a:t>
            </a:r>
          </a:p>
        </p:txBody>
      </p:sp>
      <p:sp>
        <p:nvSpPr>
          <p:cNvPr id="3" name="Text Placeholder 2"/>
          <p:cNvSpPr>
            <a:spLocks noGrp="1"/>
          </p:cNvSpPr>
          <p:nvPr>
            <p:ph type="body" sz="quarter" idx="12"/>
          </p:nvPr>
        </p:nvSpPr>
        <p:spPr/>
        <p:txBody>
          <a:bodyPr/>
          <a:lstStyle/>
          <a:p>
            <a:r>
              <a:rPr lang="en-US" dirty="0"/>
              <a:t>3:29</a:t>
            </a:r>
          </a:p>
        </p:txBody>
      </p:sp>
      <p:sp>
        <p:nvSpPr>
          <p:cNvPr id="4" name="Title 3"/>
          <p:cNvSpPr>
            <a:spLocks noGrp="1"/>
          </p:cNvSpPr>
          <p:nvPr>
            <p:ph type="title"/>
          </p:nvPr>
        </p:nvSpPr>
        <p:spPr/>
        <p:txBody>
          <a:bodyPr/>
          <a:lstStyle/>
          <a:p>
            <a:r>
              <a:rPr lang="en-US" dirty="0"/>
              <a:t>May the house of Joab never be without one who has a discharge or that is a leper</a:t>
            </a:r>
          </a:p>
        </p:txBody>
      </p:sp>
    </p:spTree>
    <p:extLst>
      <p:ext uri="{BB962C8B-B14F-4D97-AF65-F5344CB8AC3E}">
        <p14:creationId xmlns:p14="http://schemas.microsoft.com/office/powerpoint/2010/main" val="829352095"/>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Group of lepers, mat10605.jpg"/>
          <p:cNvPicPr>
            <a:picLocks noChangeAspect="1"/>
          </p:cNvPicPr>
          <p:nvPr/>
        </p:nvPicPr>
        <p:blipFill rotWithShape="1">
          <a:blip r:embed="rId3" cstate="print">
            <a:extLst>
              <a:ext uri="{28A0092B-C50C-407E-A947-70E740481C1C}">
                <a14:useLocalDpi xmlns:a14="http://schemas.microsoft.com/office/drawing/2010/main" val="0"/>
              </a:ext>
            </a:extLst>
          </a:blip>
          <a:srcRect t="17629" b="5491"/>
          <a:stretch/>
        </p:blipFill>
        <p:spPr>
          <a:xfrm>
            <a:off x="910762" y="304800"/>
            <a:ext cx="7322477" cy="6400800"/>
          </a:xfrm>
          <a:prstGeom prst="rect">
            <a:avLst/>
          </a:prstGeom>
        </p:spPr>
      </p:pic>
      <p:sp>
        <p:nvSpPr>
          <p:cNvPr id="2" name="Text Placeholder 1"/>
          <p:cNvSpPr>
            <a:spLocks noGrp="1"/>
          </p:cNvSpPr>
          <p:nvPr>
            <p:ph type="body" sz="quarter" idx="10"/>
          </p:nvPr>
        </p:nvSpPr>
        <p:spPr/>
        <p:txBody>
          <a:bodyPr/>
          <a:lstStyle/>
          <a:p>
            <a:r>
              <a:rPr lang="en-US" dirty="0"/>
              <a:t>Group of lepers</a:t>
            </a:r>
          </a:p>
        </p:txBody>
      </p:sp>
      <p:sp>
        <p:nvSpPr>
          <p:cNvPr id="3" name="Text Placeholder 2"/>
          <p:cNvSpPr>
            <a:spLocks noGrp="1"/>
          </p:cNvSpPr>
          <p:nvPr>
            <p:ph type="body" sz="quarter" idx="12"/>
          </p:nvPr>
        </p:nvSpPr>
        <p:spPr/>
        <p:txBody>
          <a:bodyPr/>
          <a:lstStyle/>
          <a:p>
            <a:r>
              <a:rPr lang="en-US" dirty="0"/>
              <a:t>3:29</a:t>
            </a:r>
          </a:p>
        </p:txBody>
      </p:sp>
      <p:sp>
        <p:nvSpPr>
          <p:cNvPr id="4" name="Title 3"/>
          <p:cNvSpPr>
            <a:spLocks noGrp="1"/>
          </p:cNvSpPr>
          <p:nvPr>
            <p:ph type="title"/>
          </p:nvPr>
        </p:nvSpPr>
        <p:spPr/>
        <p:txBody>
          <a:bodyPr/>
          <a:lstStyle/>
          <a:p>
            <a:r>
              <a:rPr lang="en-US" dirty="0"/>
              <a:t>May the house of Joab never be without one who has a discharge or that is a leper</a:t>
            </a:r>
          </a:p>
        </p:txBody>
      </p:sp>
    </p:spTree>
    <p:extLst>
      <p:ext uri="{BB962C8B-B14F-4D97-AF65-F5344CB8AC3E}">
        <p14:creationId xmlns:p14="http://schemas.microsoft.com/office/powerpoint/2010/main" val="129925359"/>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Group of lepers, mat06334.jpg"/>
          <p:cNvPicPr>
            <a:picLocks noChangeAspect="1"/>
          </p:cNvPicPr>
          <p:nvPr/>
        </p:nvPicPr>
        <p:blipFill rotWithShape="1">
          <a:blip r:embed="rId3">
            <a:extLst>
              <a:ext uri="{28A0092B-C50C-407E-A947-70E740481C1C}">
                <a14:useLocalDpi xmlns:a14="http://schemas.microsoft.com/office/drawing/2010/main" val="0"/>
              </a:ext>
            </a:extLst>
          </a:blip>
          <a:srcRect t="10404"/>
          <a:stretch/>
        </p:blipFill>
        <p:spPr>
          <a:xfrm>
            <a:off x="0" y="285749"/>
            <a:ext cx="9144000" cy="6562343"/>
          </a:xfrm>
          <a:prstGeom prst="rect">
            <a:avLst/>
          </a:prstGeom>
        </p:spPr>
      </p:pic>
      <p:sp>
        <p:nvSpPr>
          <p:cNvPr id="2" name="Text Placeholder 1"/>
          <p:cNvSpPr>
            <a:spLocks noGrp="1"/>
          </p:cNvSpPr>
          <p:nvPr>
            <p:ph type="body" sz="quarter" idx="10"/>
          </p:nvPr>
        </p:nvSpPr>
        <p:spPr/>
        <p:txBody>
          <a:bodyPr/>
          <a:lstStyle/>
          <a:p>
            <a:r>
              <a:rPr lang="en-US" dirty="0"/>
              <a:t>Group of lepers</a:t>
            </a:r>
          </a:p>
        </p:txBody>
      </p:sp>
      <p:sp>
        <p:nvSpPr>
          <p:cNvPr id="3" name="Text Placeholder 2"/>
          <p:cNvSpPr>
            <a:spLocks noGrp="1"/>
          </p:cNvSpPr>
          <p:nvPr>
            <p:ph type="body" sz="quarter" idx="12"/>
          </p:nvPr>
        </p:nvSpPr>
        <p:spPr/>
        <p:txBody>
          <a:bodyPr/>
          <a:lstStyle/>
          <a:p>
            <a:r>
              <a:rPr lang="en-US" dirty="0"/>
              <a:t>3:29</a:t>
            </a:r>
          </a:p>
        </p:txBody>
      </p:sp>
      <p:sp>
        <p:nvSpPr>
          <p:cNvPr id="4" name="Title 3"/>
          <p:cNvSpPr>
            <a:spLocks noGrp="1"/>
          </p:cNvSpPr>
          <p:nvPr>
            <p:ph type="title"/>
          </p:nvPr>
        </p:nvSpPr>
        <p:spPr/>
        <p:txBody>
          <a:bodyPr/>
          <a:lstStyle/>
          <a:p>
            <a:r>
              <a:rPr lang="en-US" dirty="0"/>
              <a:t>May the house of Joab never be without one who has a discharge or that is a leper</a:t>
            </a:r>
          </a:p>
        </p:txBody>
      </p:sp>
    </p:spTree>
    <p:extLst>
      <p:ext uri="{BB962C8B-B14F-4D97-AF65-F5344CB8AC3E}">
        <p14:creationId xmlns:p14="http://schemas.microsoft.com/office/powerpoint/2010/main" val="385568203"/>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C:\Users\Kris\Documents\Bolen\04 0Adds 2012\03 Jerusalem\Christian Quarter\Old man sitting in Christian Quarter, tb050312549.jpg"/>
          <p:cNvPicPr>
            <a:picLocks noChangeAspect="1" noChangeArrowheads="1"/>
          </p:cNvPicPr>
          <p:nvPr/>
        </p:nvPicPr>
        <p:blipFill rotWithShape="1">
          <a:blip r:embed="rId3">
            <a:extLst>
              <a:ext uri="{28A0092B-C50C-407E-A947-70E740481C1C}">
                <a14:useLocalDpi xmlns:a14="http://schemas.microsoft.com/office/drawing/2010/main" val="0"/>
              </a:ext>
            </a:extLst>
          </a:blip>
          <a:srcRect t="4198"/>
          <a:stretch/>
        </p:blipFill>
        <p:spPr bwMode="auto">
          <a:xfrm>
            <a:off x="1819112" y="0"/>
            <a:ext cx="5505776" cy="6519672"/>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Old man sitting in the Christian Quarter, Jerusalem</a:t>
            </a:r>
          </a:p>
        </p:txBody>
      </p:sp>
      <p:sp>
        <p:nvSpPr>
          <p:cNvPr id="3" name="Text Placeholder 2"/>
          <p:cNvSpPr>
            <a:spLocks noGrp="1"/>
          </p:cNvSpPr>
          <p:nvPr>
            <p:ph type="body" sz="quarter" idx="12"/>
          </p:nvPr>
        </p:nvSpPr>
        <p:spPr/>
        <p:txBody>
          <a:bodyPr/>
          <a:lstStyle/>
          <a:p>
            <a:r>
              <a:rPr lang="en-US" dirty="0"/>
              <a:t>3:29</a:t>
            </a:r>
          </a:p>
        </p:txBody>
      </p:sp>
      <p:sp>
        <p:nvSpPr>
          <p:cNvPr id="4" name="Title 3"/>
          <p:cNvSpPr>
            <a:spLocks noGrp="1"/>
          </p:cNvSpPr>
          <p:nvPr>
            <p:ph type="title"/>
          </p:nvPr>
        </p:nvSpPr>
        <p:spPr/>
        <p:txBody>
          <a:bodyPr/>
          <a:lstStyle/>
          <a:p>
            <a:r>
              <a:rPr lang="en-US" dirty="0"/>
              <a:t>May the house of Joab never be without one who . . . leans on a staff</a:t>
            </a:r>
          </a:p>
        </p:txBody>
      </p:sp>
    </p:spTree>
    <p:extLst>
      <p:ext uri="{BB962C8B-B14F-4D97-AF65-F5344CB8AC3E}">
        <p14:creationId xmlns:p14="http://schemas.microsoft.com/office/powerpoint/2010/main" val="164286822"/>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C:\Users\Kris\Documents\Bolen\02 HVHL\48 People of Palestine\Sick and Disabled\Blind man at Scots Mission Hospital, Tiberias, mat03623.jpg"/>
          <p:cNvPicPr>
            <a:picLocks noChangeAspect="1" noChangeArrowheads="1"/>
          </p:cNvPicPr>
          <p:nvPr/>
        </p:nvPicPr>
        <p:blipFill rotWithShape="1">
          <a:blip r:embed="rId3">
            <a:extLst>
              <a:ext uri="{28A0092B-C50C-407E-A947-70E740481C1C}">
                <a14:useLocalDpi xmlns:a14="http://schemas.microsoft.com/office/drawing/2010/main" val="0"/>
              </a:ext>
            </a:extLst>
          </a:blip>
          <a:srcRect t="14921"/>
          <a:stretch/>
        </p:blipFill>
        <p:spPr bwMode="auto">
          <a:xfrm>
            <a:off x="1857375" y="0"/>
            <a:ext cx="5429250" cy="6843183"/>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Blind man and his daughter at Scots Mission Hospital, Tiberias</a:t>
            </a:r>
          </a:p>
        </p:txBody>
      </p:sp>
      <p:sp>
        <p:nvSpPr>
          <p:cNvPr id="3" name="Text Placeholder 2"/>
          <p:cNvSpPr>
            <a:spLocks noGrp="1"/>
          </p:cNvSpPr>
          <p:nvPr>
            <p:ph type="body" sz="quarter" idx="12"/>
          </p:nvPr>
        </p:nvSpPr>
        <p:spPr/>
        <p:txBody>
          <a:bodyPr/>
          <a:lstStyle/>
          <a:p>
            <a:r>
              <a:rPr lang="en-US" dirty="0"/>
              <a:t>3:29</a:t>
            </a:r>
          </a:p>
        </p:txBody>
      </p:sp>
      <p:sp>
        <p:nvSpPr>
          <p:cNvPr id="4" name="Title 3"/>
          <p:cNvSpPr>
            <a:spLocks noGrp="1"/>
          </p:cNvSpPr>
          <p:nvPr>
            <p:ph type="title"/>
          </p:nvPr>
        </p:nvSpPr>
        <p:spPr/>
        <p:txBody>
          <a:bodyPr/>
          <a:lstStyle/>
          <a:p>
            <a:r>
              <a:rPr lang="en-US" dirty="0"/>
              <a:t>May the house of Joab never be without one who . . . leans on a staff</a:t>
            </a:r>
          </a:p>
        </p:txBody>
      </p:sp>
    </p:spTree>
    <p:extLst>
      <p:ext uri="{BB962C8B-B14F-4D97-AF65-F5344CB8AC3E}">
        <p14:creationId xmlns:p14="http://schemas.microsoft.com/office/powerpoint/2010/main" val="2695507046"/>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C:\Users\Kris\Documents\Bolen\03 Museums 2014\Israel Museums\Israel Museum\Egypt\Egypt, limestone relief of blind musicians possibly of non-Egyptian origin, 14th c BC, adr1306212587.jpg"/>
          <p:cNvPicPr>
            <a:picLocks noChangeAspect="1" noChangeArrowheads="1"/>
          </p:cNvPicPr>
          <p:nvPr/>
        </p:nvPicPr>
        <p:blipFill rotWithShape="1">
          <a:blip r:embed="rId3">
            <a:extLst>
              <a:ext uri="{28A0092B-C50C-407E-A947-70E740481C1C}">
                <a14:useLocalDpi xmlns:a14="http://schemas.microsoft.com/office/drawing/2010/main" val="0"/>
              </a:ext>
            </a:extLst>
          </a:blip>
          <a:srcRect t="5882" b="10084"/>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Relief of blind (possibly non-Egyptian) musicians, from Egypt, 14th century BC</a:t>
            </a:r>
          </a:p>
        </p:txBody>
      </p:sp>
      <p:sp>
        <p:nvSpPr>
          <p:cNvPr id="3" name="Text Placeholder 2"/>
          <p:cNvSpPr>
            <a:spLocks noGrp="1"/>
          </p:cNvSpPr>
          <p:nvPr>
            <p:ph type="body" sz="quarter" idx="12"/>
          </p:nvPr>
        </p:nvSpPr>
        <p:spPr/>
        <p:txBody>
          <a:bodyPr/>
          <a:lstStyle/>
          <a:p>
            <a:r>
              <a:rPr lang="en-US" dirty="0"/>
              <a:t>3:29</a:t>
            </a:r>
          </a:p>
        </p:txBody>
      </p:sp>
      <p:sp>
        <p:nvSpPr>
          <p:cNvPr id="4" name="Title 3"/>
          <p:cNvSpPr>
            <a:spLocks noGrp="1"/>
          </p:cNvSpPr>
          <p:nvPr>
            <p:ph type="title"/>
          </p:nvPr>
        </p:nvSpPr>
        <p:spPr/>
        <p:txBody>
          <a:bodyPr/>
          <a:lstStyle/>
          <a:p>
            <a:r>
              <a:rPr lang="en-US" dirty="0"/>
              <a:t>May the house of Joab never be without one who . . . leans on a staff</a:t>
            </a:r>
          </a:p>
        </p:txBody>
      </p:sp>
    </p:spTree>
    <p:extLst>
      <p:ext uri="{BB962C8B-B14F-4D97-AF65-F5344CB8AC3E}">
        <p14:creationId xmlns:p14="http://schemas.microsoft.com/office/powerpoint/2010/main" val="1933064312"/>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Kris\Documents\Bolen\04 0Adds 2012\Israel2016\19 Museums\Golan Archaeological Museum\Spindle for wool spinning, tb053016154.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34867" y="-7436"/>
            <a:ext cx="6674266" cy="6527108"/>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Spindle for spinning wool</a:t>
            </a:r>
          </a:p>
        </p:txBody>
      </p:sp>
      <p:sp>
        <p:nvSpPr>
          <p:cNvPr id="3" name="Text Placeholder 2"/>
          <p:cNvSpPr>
            <a:spLocks noGrp="1"/>
          </p:cNvSpPr>
          <p:nvPr>
            <p:ph type="body" sz="quarter" idx="12"/>
          </p:nvPr>
        </p:nvSpPr>
        <p:spPr/>
        <p:txBody>
          <a:bodyPr/>
          <a:lstStyle/>
          <a:p>
            <a:r>
              <a:rPr lang="en-US" dirty="0"/>
              <a:t>3:29</a:t>
            </a:r>
          </a:p>
        </p:txBody>
      </p:sp>
      <p:sp>
        <p:nvSpPr>
          <p:cNvPr id="4" name="Title 3"/>
          <p:cNvSpPr>
            <a:spLocks noGrp="1"/>
          </p:cNvSpPr>
          <p:nvPr>
            <p:ph type="title"/>
          </p:nvPr>
        </p:nvSpPr>
        <p:spPr/>
        <p:txBody>
          <a:bodyPr/>
          <a:lstStyle/>
          <a:p>
            <a:r>
              <a:rPr lang="en-US" dirty="0"/>
              <a:t>May the house of Joab never be without one who . . . leans on a staff</a:t>
            </a:r>
          </a:p>
        </p:txBody>
      </p:sp>
    </p:spTree>
    <p:extLst>
      <p:ext uri="{BB962C8B-B14F-4D97-AF65-F5344CB8AC3E}">
        <p14:creationId xmlns:p14="http://schemas.microsoft.com/office/powerpoint/2010/main" val="2110638642"/>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Kris\Documents\Bolen\02 HVHL\46 Traditional Life and Customs\Work Life, Clothes Making\Woman holding spindle, standing in road, mat0635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1774" y="369332"/>
            <a:ext cx="8200453" cy="615034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Woman spinning wool with a spindle</a:t>
            </a:r>
          </a:p>
        </p:txBody>
      </p:sp>
      <p:sp>
        <p:nvSpPr>
          <p:cNvPr id="3" name="Text Placeholder 2"/>
          <p:cNvSpPr>
            <a:spLocks noGrp="1"/>
          </p:cNvSpPr>
          <p:nvPr>
            <p:ph type="body" sz="quarter" idx="12"/>
          </p:nvPr>
        </p:nvSpPr>
        <p:spPr/>
        <p:txBody>
          <a:bodyPr/>
          <a:lstStyle/>
          <a:p>
            <a:r>
              <a:rPr lang="en-US" dirty="0"/>
              <a:t>3:29</a:t>
            </a:r>
          </a:p>
        </p:txBody>
      </p:sp>
      <p:sp>
        <p:nvSpPr>
          <p:cNvPr id="4" name="Title 3"/>
          <p:cNvSpPr>
            <a:spLocks noGrp="1"/>
          </p:cNvSpPr>
          <p:nvPr>
            <p:ph type="title"/>
          </p:nvPr>
        </p:nvSpPr>
        <p:spPr/>
        <p:txBody>
          <a:bodyPr/>
          <a:lstStyle/>
          <a:p>
            <a:r>
              <a:rPr lang="en-US" dirty="0"/>
              <a:t>May the house of Joab never be without one who . . . leans on a staff</a:t>
            </a:r>
          </a:p>
        </p:txBody>
      </p:sp>
    </p:spTree>
    <p:extLst>
      <p:ext uri="{BB962C8B-B14F-4D97-AF65-F5344CB8AC3E}">
        <p14:creationId xmlns:p14="http://schemas.microsoft.com/office/powerpoint/2010/main" val="2012624999"/>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Kris\Documents\Bolen\02 HVHL\46 Traditional Life and Customs\Work Life, Clothes Making\Ramallah peasant spinning wool, mat0529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3185" y="195639"/>
            <a:ext cx="7477631" cy="6662361"/>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Peasant man spinning wool, at Ramallah </a:t>
            </a:r>
          </a:p>
        </p:txBody>
      </p:sp>
      <p:sp>
        <p:nvSpPr>
          <p:cNvPr id="3" name="Text Placeholder 2"/>
          <p:cNvSpPr>
            <a:spLocks noGrp="1"/>
          </p:cNvSpPr>
          <p:nvPr>
            <p:ph type="body" sz="quarter" idx="12"/>
          </p:nvPr>
        </p:nvSpPr>
        <p:spPr/>
        <p:txBody>
          <a:bodyPr/>
          <a:lstStyle/>
          <a:p>
            <a:r>
              <a:rPr lang="en-US" dirty="0"/>
              <a:t>3:29</a:t>
            </a:r>
          </a:p>
        </p:txBody>
      </p:sp>
      <p:sp>
        <p:nvSpPr>
          <p:cNvPr id="4" name="Title 3"/>
          <p:cNvSpPr>
            <a:spLocks noGrp="1"/>
          </p:cNvSpPr>
          <p:nvPr>
            <p:ph type="title"/>
          </p:nvPr>
        </p:nvSpPr>
        <p:spPr/>
        <p:txBody>
          <a:bodyPr/>
          <a:lstStyle/>
          <a:p>
            <a:r>
              <a:rPr lang="en-US" dirty="0"/>
              <a:t>May the house of Joab never be without one who . . . leans on a staff</a:t>
            </a:r>
          </a:p>
        </p:txBody>
      </p:sp>
    </p:spTree>
    <p:extLst>
      <p:ext uri="{BB962C8B-B14F-4D97-AF65-F5344CB8AC3E}">
        <p14:creationId xmlns:p14="http://schemas.microsoft.com/office/powerpoint/2010/main" val="2236400363"/>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PHOTO" val="TRUE"/>
  <p:tag name="FILENAME" val="E:\Todd Sites\0 Jordan sr\Amman\Amman acropolis from east.jpg"/>
</p:tagLst>
</file>

<file path=ppt/tags/tag2.xml><?xml version="1.0" encoding="utf-8"?>
<p:tagLst xmlns:a="http://schemas.openxmlformats.org/drawingml/2006/main" xmlns:r="http://schemas.openxmlformats.org/officeDocument/2006/relationships" xmlns:p="http://schemas.openxmlformats.org/presentationml/2006/main">
  <p:tag name="PHOTO" val="TRUE"/>
  <p:tag name="FILENAME" val="C:\Documents and Settings\Jamie Erselius\Desktop\Todd\Matson Judah for PowerPoint\Hebron\Hebron, view with Machpelah, mat00987.jpg"/>
</p:tagLst>
</file>

<file path=ppt/tags/tag3.xml><?xml version="1.0" encoding="utf-8"?>
<p:tagLst xmlns:a="http://schemas.openxmlformats.org/drawingml/2006/main" xmlns:r="http://schemas.openxmlformats.org/officeDocument/2006/relationships" xmlns:p="http://schemas.openxmlformats.org/presentationml/2006/main">
  <p:tag name="PHOTO" val="TRUE"/>
  <p:tag name="FILENAME" val="E:\0Projects\Matson photos\12 People\zzDone\sr\Sick and Disabled\06348u Group of handicapped beggars, mat06348.jpg"/>
</p:tagLst>
</file>

<file path=ppt/theme/theme1.xml><?xml version="1.0" encoding="utf-8"?>
<a:theme xmlns:a="http://schemas.openxmlformats.org/drawingml/2006/main" name="PhotoCompanio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PhotoCompanion">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PhotoCompanion.potx" id="{156FBC7D-6AC8-4052-8D38-BB651D9D29B5}" vid="{07EA9D4B-09B1-4793-8212-CF3BEBDEEA4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PhotoCompanion</Template>
  <TotalTime>1519</TotalTime>
  <Words>10907</Words>
  <Application>Microsoft Office PowerPoint</Application>
  <PresentationFormat>On-screen Show (4:3)</PresentationFormat>
  <Paragraphs>941</Paragraphs>
  <Slides>125</Slides>
  <Notes>125</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125</vt:i4>
      </vt:variant>
    </vt:vector>
  </HeadingPairs>
  <TitlesOfParts>
    <vt:vector size="129" baseType="lpstr">
      <vt:lpstr>Arial</vt:lpstr>
      <vt:lpstr>Calibri</vt:lpstr>
      <vt:lpstr>Times New Roman</vt:lpstr>
      <vt:lpstr>PhotoCompanion</vt:lpstr>
      <vt:lpstr>2 Samuel 3</vt:lpstr>
      <vt:lpstr>There was a long war between the house of Saul and the house of David</vt:lpstr>
      <vt:lpstr>There was a long war between the house of Saul and the house of David</vt:lpstr>
      <vt:lpstr>There was a long war between the house of Saul and the house of David</vt:lpstr>
      <vt:lpstr>There was a long war between the house of Saul and the house of David</vt:lpstr>
      <vt:lpstr>There was a long war between the house of Saul and the house of David</vt:lpstr>
      <vt:lpstr>There was a long war between the house of Saul and the house of David</vt:lpstr>
      <vt:lpstr>These are the sons that were born to David in Hebron</vt:lpstr>
      <vt:lpstr>These are the sons that were born to David in Hebron</vt:lpstr>
      <vt:lpstr> First was Amnon, by Ahinoam of Jezreel</vt:lpstr>
      <vt:lpstr> First was Amnon, by Ahinoam of Jezreel</vt:lpstr>
      <vt:lpstr>Second was Chileab, by Abigail the wife of Nabal from Carmel</vt:lpstr>
      <vt:lpstr>Second was Chileab, by Abigail the wife of Nabal from Carmel</vt:lpstr>
      <vt:lpstr>The third was Absalom, by Maacah the daughter of Talmai king of Geshur</vt:lpstr>
      <vt:lpstr>The third was Absalom, by Maacah the daughter of Talmai king of Geshur</vt:lpstr>
      <vt:lpstr>The third was Absalom, by Maacah the daughter of Talmai king of Geshur</vt:lpstr>
      <vt:lpstr>The third was Absalom, by Maacah the daughter of Talmai king of Geshur</vt:lpstr>
      <vt:lpstr>The third was Absalom, by Maacah the daughter of Talmai king of Geshur</vt:lpstr>
      <vt:lpstr>The third was Absalom, by Maacah the daughter of Talmai king of Geshur</vt:lpstr>
      <vt:lpstr>The third was Absalom, by Maacah the daughter of Talmai king of Geshur</vt:lpstr>
      <vt:lpstr>The third was Absalom, by Maacah the daughter of Talmai king of Geshur</vt:lpstr>
      <vt:lpstr>The third was Absalom, by Maacah the daughter of Talmai king of Geshur</vt:lpstr>
      <vt:lpstr>Fourth was Adonijah by Haggith</vt:lpstr>
      <vt:lpstr>Fifth was Shephatiah by Abital</vt:lpstr>
      <vt:lpstr>Sixth was Ithream by David’s wife Eglah</vt:lpstr>
      <vt:lpstr>All these were born to David in Hebron</vt:lpstr>
      <vt:lpstr>All these were born to David in Hebron</vt:lpstr>
      <vt:lpstr>While there was war . . . Abner made himself strong in the house of Saul</vt:lpstr>
      <vt:lpstr>Now Saul had a concubine, whose name was Rizpah</vt:lpstr>
      <vt:lpstr>Ish-bosheth said to Abner, “Why have you gone in to my father’s concubine?”</vt:lpstr>
      <vt:lpstr>But Abner was very angry and said, “Am I a dog’s head that belongs to Judah?”</vt:lpstr>
      <vt:lpstr>But Abner was very angry and said, “Am I a dog’s head that belongs to Judah?”</vt:lpstr>
      <vt:lpstr>But Abner was very angry and said, “Am I a dog’s head that belongs to Judah?”</vt:lpstr>
      <vt:lpstr>May God do so and more to Abner, if I do not accomplish for David what Yahweh has sworn</vt:lpstr>
      <vt:lpstr>To set up the throne of David over Israel and over Judah</vt:lpstr>
      <vt:lpstr>To set up the throne of David over Israel and over Judah, from Dan even to Beersheba</vt:lpstr>
      <vt:lpstr>To set up the throne of David over Israel and over Judah, from Dan even to Beersheba</vt:lpstr>
      <vt:lpstr>To set up the throne of David over Israel and over Judah, from Dan even to Beersheba</vt:lpstr>
      <vt:lpstr>To set up the throne of David over Israel and over Judah, from Dan even to Beersheba</vt:lpstr>
      <vt:lpstr>Ish-bosheth was so afraid that he could not answer Abner a word</vt:lpstr>
      <vt:lpstr>Then Abner said to David, “Whose is the land? Make a covenant with me and I will help you”</vt:lpstr>
      <vt:lpstr>David said, “Good . . . But you must first bring Michal, Saul’s daughter, when you come to me”</vt:lpstr>
      <vt:lpstr>Give me my wife Michal, for whom I paid the bride price of a hundred Philistine foreskins</vt:lpstr>
      <vt:lpstr>Give me my wife Michal, for whom I paid the bride price of a hundred Philistine foreskins</vt:lpstr>
      <vt:lpstr>So Ish-bosheth sent and took her from her husband, from Paltiel the son of Laish</vt:lpstr>
      <vt:lpstr>So Ish-bosheth sent and took her from her husband, from Paltiel the son of Laish</vt:lpstr>
      <vt:lpstr>Her husband went with her, weeping as he went, and followed her to Bahurim</vt:lpstr>
      <vt:lpstr>Her husband went with her, weeping as he went, and followed her to Bahurim</vt:lpstr>
      <vt:lpstr>Then Abner consulted with the elders of Israel</vt:lpstr>
      <vt:lpstr>And Abner said, “Previously you wanted David to be king over you”</vt:lpstr>
      <vt:lpstr>Yahweh said, “By David my servant I will save my people Israel from the Philistines”</vt:lpstr>
      <vt:lpstr>Yahweh said, “By David my servant I will save my people Israel from the Philistines”</vt:lpstr>
      <vt:lpstr>Yahweh said, “By David my servant I will save my people Israel from the Philistines”</vt:lpstr>
      <vt:lpstr>Yahweh said, “By David my servant I will save my people Israel from the Philistines”</vt:lpstr>
      <vt:lpstr>Yahweh said, “By David my servant I will save my people Israel from the Philistines”</vt:lpstr>
      <vt:lpstr>Yahweh said, “By David my servant I will save my people Israel from the Philistines”</vt:lpstr>
      <vt:lpstr>Yahweh said, “By David my servant I will save my people Israel from the Philistines”</vt:lpstr>
      <vt:lpstr>Yahweh said, “By David my servant I will save my people Israel from the Philistines”</vt:lpstr>
      <vt:lpstr>Yahweh said, “By David my servant I will save my people Israel from the Philistines”</vt:lpstr>
      <vt:lpstr>And out of the hand of all their enemies</vt:lpstr>
      <vt:lpstr>And out of the hand of all their enemies</vt:lpstr>
      <vt:lpstr>And out of the hand of all their enemies</vt:lpstr>
      <vt:lpstr>So Abner spoke these things to the Benjamites, and Abner went also to . . . David in Hebron</vt:lpstr>
      <vt:lpstr>Then Abner and twenty men came to David in Hebron</vt:lpstr>
      <vt:lpstr>And David made a feast for them</vt:lpstr>
      <vt:lpstr>Then David sent Abner away, and he went in peace</vt:lpstr>
      <vt:lpstr>Then the servants of David and Joab returned from a raid, bringing much spoil with them</vt:lpstr>
      <vt:lpstr>Then the servants of David and Joab returned from a raid, bringing much spoil with them</vt:lpstr>
      <vt:lpstr>Then the servants of David and Joab returned from a raid, bringing much spoil with them</vt:lpstr>
      <vt:lpstr>Abner was not with David in Hebron, for he had sent him away, and he had gone in peace</vt:lpstr>
      <vt:lpstr>Then they told Joab, “Abner the son of Ner came to the king, and he sent him away in peace”</vt:lpstr>
      <vt:lpstr>Then Joab came to the king and said, “What have you done?”</vt:lpstr>
      <vt:lpstr>Then Joab came to the king and said, “What have you done?”</vt:lpstr>
      <vt:lpstr>Abner came to deceive you . . . to find out all that you are doing</vt:lpstr>
      <vt:lpstr>Then he sent messengers after Abner, and they brought him back from the cistern of Sirah</vt:lpstr>
      <vt:lpstr>Then he sent messengers after Abner, and they brought him back from the cistern of Sirah</vt:lpstr>
      <vt:lpstr>Then he sent messengers after Abner, and they brought him back from the cistern of Sirah</vt:lpstr>
      <vt:lpstr>Then he sent messengers after Abner, and they brought him back from the cistern of Sirah</vt:lpstr>
      <vt:lpstr>Joab took him aside in the middle of the gate to speak with him privately</vt:lpstr>
      <vt:lpstr>Joab took him aside in the middle of the gate to speak with him privately</vt:lpstr>
      <vt:lpstr>Joab took him aside in the middle of the gate to speak with him privately</vt:lpstr>
      <vt:lpstr>Joab took him aside in the middle of the gate to speak with him privately</vt:lpstr>
      <vt:lpstr>Joab took him aside in the middle of the gate to speak with him privately</vt:lpstr>
      <vt:lpstr>Joab took him aside in the middle of the gate to speak with him privately</vt:lpstr>
      <vt:lpstr>Joab took him aside in the middle of the gate to speak with him privately</vt:lpstr>
      <vt:lpstr>Then he struck him in the belly so that he died, on account of the death of Asahel</vt:lpstr>
      <vt:lpstr>Then he struck him in the belly so that he died, on account of the death of Asahel</vt:lpstr>
      <vt:lpstr>Then he struck him in the belly so that he died, on account of the death of Asahel</vt:lpstr>
      <vt:lpstr>When David heard of it, he said, “I and my kingdom are innocent before Yahweh”</vt:lpstr>
      <vt:lpstr>When David heard of it, he said, “I and my kingdom are innocent before Yahweh”</vt:lpstr>
      <vt:lpstr>May the house of Joab never be without one who has a discharge or that is a leper</vt:lpstr>
      <vt:lpstr>May the house of Joab never be without one who has a discharge or that is a leper</vt:lpstr>
      <vt:lpstr>May the house of Joab never be without one who has a discharge or that is a leper</vt:lpstr>
      <vt:lpstr>May the house of Joab never be without one who . . . leans on a staff</vt:lpstr>
      <vt:lpstr>May the house of Joab never be without one who . . . leans on a staff</vt:lpstr>
      <vt:lpstr>May the house of Joab never be without one who . . . leans on a staff</vt:lpstr>
      <vt:lpstr>May the house of Joab never be without one who . . . leans on a staff</vt:lpstr>
      <vt:lpstr>May the house of Joab never be without one who . . . leans on a staff</vt:lpstr>
      <vt:lpstr>May the house of Joab never be without one who . . . leans on a staff</vt:lpstr>
      <vt:lpstr>May the house of Joab never be without one who . . . leans on a staff or falls by the sword</vt:lpstr>
      <vt:lpstr>May the house of Joab never be without one who . . . falls by the sword or lacks bread</vt:lpstr>
      <vt:lpstr>May the house of Joab never be without one who . . . falls by the sword or lacks bread</vt:lpstr>
      <vt:lpstr>So it was that Joab and Abishai his brother killed Abner</vt:lpstr>
      <vt:lpstr>So it was that Joab and Abishai his brother killed Abner</vt:lpstr>
      <vt:lpstr>Because Abner had killed their brother Asahel at Gibeon</vt:lpstr>
      <vt:lpstr>Then David said, “Rend your clothes and put on sackcloth and mourn over Abner”</vt:lpstr>
      <vt:lpstr>Then David said, “Rend your clothes and put on sackcloth and mourn over Abner”</vt:lpstr>
      <vt:lpstr>Then David said, “Rend your clothes and put on sackcloth and mourn over Abner”</vt:lpstr>
      <vt:lpstr>Then King David followed the bier</vt:lpstr>
      <vt:lpstr>Then King David followed the bier</vt:lpstr>
      <vt:lpstr>And they buried Abner in Hebron</vt:lpstr>
      <vt:lpstr>And they buried Abner in Hebron</vt:lpstr>
      <vt:lpstr>And they buried Abner in Hebron</vt:lpstr>
      <vt:lpstr>Then the king lifted up his voice in lament at Abner’s grave, and all the people wept</vt:lpstr>
      <vt:lpstr>The king chanted a lament and said, “Should Abner die as a fool dies?”</vt:lpstr>
      <vt:lpstr>Your hands were not bound, nor your feet put into fetters</vt:lpstr>
      <vt:lpstr>Your hands were not bound, nor your feet put into fetters</vt:lpstr>
      <vt:lpstr>As one falls before the sons of wickedness, so you have fallen!</vt:lpstr>
      <vt:lpstr>God do so to me, and more also, if I taste bread or anything else before the sun goes down</vt:lpstr>
      <vt:lpstr>God do so to me, and more also, if I taste bread or anything else before the sun goes down</vt:lpstr>
      <vt:lpstr>The people noticed and it pleased them, as everything the king did pleased all the people</vt:lpstr>
      <vt:lpstr>So all the people and all Israel understood that the king had not wished to kill Abner</vt:lpstr>
      <vt:lpstr>David said, “Do you not know that a prince and a great man has fallen?”</vt:lpstr>
      <vt:lpstr>Today I am weak, even though I am anointed as king</vt:lpstr>
      <vt:lpstr>The sons of Zeruiah are too difficult for me; may Yahweh repay the evildoer according to his evil</vt:lpstr>
    </vt:vector>
  </TitlesOfParts>
  <Company>BiblePlaces.com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2 Samuel 3, Photo Companion to the Bible</dc:title>
  <dc:subject>Photo Companion to the Bible</dc:subject>
  <dc:creator>BiblePlaces.com</dc:creator>
  <cp:lastModifiedBy>Todd Bolen</cp:lastModifiedBy>
  <cp:revision>114</cp:revision>
  <dcterms:created xsi:type="dcterms:W3CDTF">2020-04-07T20:17:21Z</dcterms:created>
  <dcterms:modified xsi:type="dcterms:W3CDTF">2021-07-12T15:55:21Z</dcterms:modified>
</cp:coreProperties>
</file>